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506" y="-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6700" y="571499"/>
            <a:ext cx="638556" cy="92354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9130" y="546100"/>
            <a:ext cx="6421120" cy="10849124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604520">
              <a:lnSpc>
                <a:spcPct val="100000"/>
              </a:lnSpc>
              <a:spcBef>
                <a:spcPts val="280"/>
              </a:spcBef>
            </a:pPr>
            <a:r>
              <a:rPr sz="1500" b="1" spc="100" dirty="0">
                <a:latin typeface="Cambria"/>
                <a:cs typeface="Cambria"/>
              </a:rPr>
              <a:t>ALVA’S</a:t>
            </a:r>
            <a:r>
              <a:rPr sz="1500" b="1" spc="31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INSTITUTE</a:t>
            </a:r>
            <a:r>
              <a:rPr sz="1500" b="1" spc="29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OF</a:t>
            </a:r>
            <a:r>
              <a:rPr sz="1500" b="1" spc="345" dirty="0">
                <a:latin typeface="Cambria"/>
                <a:cs typeface="Cambria"/>
              </a:rPr>
              <a:t> </a:t>
            </a:r>
            <a:r>
              <a:rPr sz="1500" b="1" spc="114" dirty="0">
                <a:latin typeface="Cambria"/>
                <a:cs typeface="Cambria"/>
              </a:rPr>
              <a:t>ENGINEERING</a:t>
            </a:r>
            <a:r>
              <a:rPr sz="1500" b="1" spc="37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&amp;</a:t>
            </a:r>
            <a:r>
              <a:rPr sz="1500" b="1" spc="260" dirty="0">
                <a:latin typeface="Cambria"/>
                <a:cs typeface="Cambria"/>
              </a:rPr>
              <a:t> </a:t>
            </a:r>
            <a:r>
              <a:rPr sz="1500" b="1" spc="100" dirty="0">
                <a:latin typeface="Cambria"/>
                <a:cs typeface="Cambria"/>
              </a:rPr>
              <a:t>TECHNOLOGY</a:t>
            </a:r>
            <a:endParaRPr sz="1500" dirty="0">
              <a:latin typeface="Cambria"/>
              <a:cs typeface="Cambria"/>
            </a:endParaRPr>
          </a:p>
          <a:p>
            <a:pPr marR="204470" algn="ctr">
              <a:lnSpc>
                <a:spcPct val="100000"/>
              </a:lnSpc>
              <a:spcBef>
                <a:spcPts val="165"/>
              </a:spcBef>
            </a:pPr>
            <a:r>
              <a:rPr sz="1400" b="1" spc="60" dirty="0">
                <a:latin typeface="Cambria"/>
                <a:cs typeface="Cambria"/>
              </a:rPr>
              <a:t>Shobhavana</a:t>
            </a:r>
            <a:r>
              <a:rPr sz="1400" b="1" spc="400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Campus,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Mijar,</a:t>
            </a:r>
            <a:r>
              <a:rPr sz="1400" b="1" spc="38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Moodbidri,</a:t>
            </a:r>
            <a:r>
              <a:rPr sz="1400" b="1" spc="420" dirty="0">
                <a:latin typeface="Cambria"/>
                <a:cs typeface="Cambria"/>
              </a:rPr>
              <a:t> </a:t>
            </a:r>
            <a:r>
              <a:rPr sz="1400" b="1" spc="55" dirty="0">
                <a:latin typeface="Cambria"/>
                <a:cs typeface="Cambria"/>
              </a:rPr>
              <a:t>D.</a:t>
            </a:r>
            <a:r>
              <a:rPr sz="1400" b="1" spc="-15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K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-</a:t>
            </a:r>
            <a:r>
              <a:rPr sz="1400" b="1" spc="305" dirty="0">
                <a:latin typeface="Cambria"/>
                <a:cs typeface="Cambria"/>
              </a:rPr>
              <a:t> </a:t>
            </a:r>
            <a:r>
              <a:rPr sz="1400" b="1" spc="65" dirty="0">
                <a:latin typeface="Cambria"/>
                <a:cs typeface="Cambria"/>
              </a:rPr>
              <a:t>574225</a:t>
            </a:r>
            <a:endParaRPr sz="1400" dirty="0">
              <a:latin typeface="Cambria"/>
              <a:cs typeface="Cambria"/>
            </a:endParaRPr>
          </a:p>
          <a:p>
            <a:pPr marR="333375" algn="ctr">
              <a:lnSpc>
                <a:spcPct val="100000"/>
              </a:lnSpc>
              <a:spcBef>
                <a:spcPts val="320"/>
              </a:spcBef>
            </a:pPr>
            <a:r>
              <a:rPr sz="1400" b="1" spc="50" dirty="0">
                <a:latin typeface="Cambria"/>
                <a:cs typeface="Cambria"/>
              </a:rPr>
              <a:t>Phone:</a:t>
            </a:r>
            <a:r>
              <a:rPr sz="1400" b="1" spc="280" dirty="0">
                <a:latin typeface="Cambria"/>
                <a:cs typeface="Cambria"/>
              </a:rPr>
              <a:t> </a:t>
            </a:r>
            <a:r>
              <a:rPr sz="1400" b="1" spc="75" dirty="0">
                <a:latin typeface="Cambria"/>
                <a:cs typeface="Cambria"/>
              </a:rPr>
              <a:t>08258-</a:t>
            </a:r>
            <a:r>
              <a:rPr sz="1400" b="1" spc="80" dirty="0">
                <a:latin typeface="Cambria"/>
                <a:cs typeface="Cambria"/>
              </a:rPr>
              <a:t>262725,</a:t>
            </a:r>
            <a:r>
              <a:rPr sz="1400" b="1" spc="320" dirty="0">
                <a:latin typeface="Cambria"/>
                <a:cs typeface="Cambria"/>
              </a:rPr>
              <a:t> </a:t>
            </a:r>
            <a:r>
              <a:rPr sz="1400" b="1" spc="60" dirty="0">
                <a:latin typeface="Cambria"/>
                <a:cs typeface="Cambria"/>
              </a:rPr>
              <a:t>Fax:</a:t>
            </a:r>
            <a:r>
              <a:rPr sz="1400" b="1" spc="325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08258-</a:t>
            </a:r>
            <a:r>
              <a:rPr sz="1400" b="1" spc="65" dirty="0">
                <a:latin typeface="Cambria"/>
                <a:cs typeface="Cambria"/>
              </a:rPr>
              <a:t>262726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1400" dirty="0">
              <a:latin typeface="Cambria"/>
              <a:cs typeface="Cambria"/>
            </a:endParaRPr>
          </a:p>
          <a:p>
            <a:pPr marL="25400" marR="5080" algn="just">
              <a:lnSpc>
                <a:spcPct val="113100"/>
              </a:lnSpc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Report</a:t>
            </a:r>
            <a:r>
              <a:rPr sz="1200" b="1" spc="18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on</a:t>
            </a:r>
            <a:r>
              <a:rPr sz="1200" b="1" spc="18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spc="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Orientation</a:t>
            </a:r>
            <a:r>
              <a:rPr sz="1200" b="1" spc="19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Program</a:t>
            </a:r>
            <a:r>
              <a:rPr sz="1200" b="1" spc="1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on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"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Practical study and analysis of state transition diagrams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”</a:t>
            </a:r>
            <a:r>
              <a:rPr sz="1200" b="1" spc="1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Under</a:t>
            </a:r>
            <a:r>
              <a:rPr sz="1200" b="1" spc="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Total</a:t>
            </a:r>
            <a:r>
              <a:rPr sz="1200" b="1" spc="2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Quality </a:t>
            </a:r>
            <a:r>
              <a:rPr sz="1200" b="1" spc="6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Management</a:t>
            </a:r>
            <a:r>
              <a:rPr sz="1200" b="1" spc="24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in</a:t>
            </a:r>
            <a:r>
              <a:rPr sz="1200" b="1" spc="24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Teaching</a:t>
            </a:r>
            <a:r>
              <a:rPr sz="1200" b="1" spc="23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Learning</a:t>
            </a:r>
            <a:endParaRPr sz="1200" b="1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200" b="1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 algn="just">
              <a:lnSpc>
                <a:spcPct val="100000"/>
              </a:lnSpc>
            </a:pPr>
            <a:r>
              <a:rPr sz="1200" b="1" spc="7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VENUE</a:t>
            </a:r>
            <a:r>
              <a:rPr sz="1200" b="1" spc="-1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</a:t>
            </a:r>
            <a:r>
              <a:rPr sz="1200" spc="2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7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ISE</a:t>
            </a:r>
            <a:r>
              <a:rPr sz="1200" spc="2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classrooms</a:t>
            </a:r>
            <a:r>
              <a:rPr sz="1200" spc="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and</a:t>
            </a:r>
            <a:r>
              <a:rPr sz="1200" spc="2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7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ISE</a:t>
            </a:r>
            <a:r>
              <a:rPr sz="1200" spc="2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-2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lab</a:t>
            </a: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sz="1200" b="1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Date</a:t>
            </a:r>
            <a:r>
              <a:rPr sz="1200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</a:t>
            </a:r>
            <a:r>
              <a:rPr sz="1200" spc="18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IN" sz="1200" spc="5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25</a:t>
            </a:r>
            <a:r>
              <a:rPr sz="1200" spc="5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/03/2024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 algn="l" rtl="0">
              <a:spcBef>
                <a:spcPts val="200"/>
              </a:spcBef>
            </a:pPr>
            <a:r>
              <a:rPr sz="1200" b="1" spc="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Resource</a:t>
            </a:r>
            <a:r>
              <a:rPr sz="1200" b="1" spc="33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Person:</a:t>
            </a:r>
            <a:r>
              <a:rPr lang="en-IN" sz="1200" b="1" dirty="0" err="1">
                <a:latin typeface="Cambria" panose="02040503050406030204" pitchFamily="18" charset="0"/>
                <a:ea typeface="Cambria" panose="02040503050406030204" pitchFamily="18" charset="0"/>
              </a:rPr>
              <a:t>Dr.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 Sudheer Shetty </a:t>
            </a:r>
            <a:r>
              <a:rPr sz="1200" b="1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,</a:t>
            </a:r>
            <a:r>
              <a:rPr sz="1200" b="1" spc="39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325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Professor,</a:t>
            </a:r>
            <a:r>
              <a:rPr sz="1200" b="1" spc="33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9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ISE,</a:t>
            </a:r>
            <a:r>
              <a:rPr sz="1200" b="1" spc="38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-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AIE</a:t>
            </a:r>
            <a:r>
              <a:rPr lang="en-US" sz="1200" b="1" spc="-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2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What is JFLAP?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JFLAP (Java Formal Languages and Automata Package)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is an interactive educational software used to: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1.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Simulate automata (DFA, NFA, PDA, Turing machines)                                                                                                 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Visualize and test state transitions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3.Convert NFA to DFA                                                                                                                                           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4.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Validate strings against automata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Practical Study Steps                                                                                                                                                             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Design the Automaton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Identify the problem or patter.                                                                                                                                     Construct the transition diagram using pen &amp; paper first.                                                                                     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Simulate in JFLAP:                                             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Open JFLAP → Select Automaton → Choose DFA or NFA.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Add states and transitions using the GUI.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Define start and accepting states.                                                                                                                                         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Test Strings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Use “Input” → “Step with Closure” or “Step” to simulate string acceptance.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</a:t>
            </a:r>
            <a:r>
              <a:rPr lang="en-IN" sz="1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Analyze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which paths the string takes in the automaton.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4.Analyze </a:t>
            </a:r>
            <a:r>
              <a:rPr lang="en-IN" sz="1200" b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Behavior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Observe how states change.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Note any unreachable states or dead ends.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5.Optimize or Convert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Use JFLAP to convert NFA to DFA.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Minimize states if possible.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Learning Outcomes: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1.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Understand the concept of finite automata through hands-on practice.                                                                  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Analyze the behavior of different strings in state machines.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3.Develop skills in using simulation tools for computational theory.                                                                       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4.Gain exposure to ICT tools that make theoretical computer science more interactive.</a:t>
            </a:r>
            <a:endParaRPr lang="en-IN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700" marR="1690370" indent="12700">
              <a:lnSpc>
                <a:spcPct val="174600"/>
              </a:lnSpc>
              <a:spcBef>
                <a:spcPts val="365"/>
              </a:spcBef>
            </a:pP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430" y="1610486"/>
            <a:ext cx="7537450" cy="14604"/>
          </a:xfrm>
          <a:custGeom>
            <a:avLst/>
            <a:gdLst/>
            <a:ahLst/>
            <a:cxnLst/>
            <a:rect l="l" t="t" r="r" b="b"/>
            <a:pathLst>
              <a:path w="7537450" h="14605">
                <a:moveTo>
                  <a:pt x="0" y="0"/>
                </a:moveTo>
                <a:lnTo>
                  <a:pt x="7537323" y="14092"/>
                </a:lnTo>
              </a:path>
            </a:pathLst>
          </a:custGeom>
          <a:ln w="28573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6F7919F1-715C-4C9A-B2EF-27111AF4E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" y="5488415"/>
            <a:ext cx="68072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283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Mounesh</cp:lastModifiedBy>
  <cp:revision>11</cp:revision>
  <dcterms:created xsi:type="dcterms:W3CDTF">2025-04-24T16:51:59Z</dcterms:created>
  <dcterms:modified xsi:type="dcterms:W3CDTF">2025-05-05T13:37:20Z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2025-04-24T00:00:00Z</vt:filetime>
  </property>
  <property fmtid="{D5CDD505-2E9C-101B-9397-08002B2CF9AE}" pid="5" name="Producer">
    <vt:lpwstr>Microsoft® PowerPoint® 2016</vt:lpwstr>
  </property>
</Properties>
</file>