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506" y="-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6700" y="571499"/>
            <a:ext cx="638556" cy="92354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7850" y="622300"/>
            <a:ext cx="6019800" cy="10085581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604520">
              <a:lnSpc>
                <a:spcPct val="100000"/>
              </a:lnSpc>
              <a:spcBef>
                <a:spcPts val="280"/>
              </a:spcBef>
            </a:pPr>
            <a:r>
              <a:rPr sz="1500" b="1" spc="100" dirty="0">
                <a:latin typeface="Cambria"/>
                <a:cs typeface="Cambria"/>
              </a:rPr>
              <a:t>ALVA’S</a:t>
            </a:r>
            <a:r>
              <a:rPr sz="1500" b="1" spc="31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INSTITUTE</a:t>
            </a:r>
            <a:r>
              <a:rPr sz="1500" b="1" spc="29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OF</a:t>
            </a:r>
            <a:r>
              <a:rPr sz="1500" b="1" spc="345" dirty="0">
                <a:latin typeface="Cambria"/>
                <a:cs typeface="Cambria"/>
              </a:rPr>
              <a:t> </a:t>
            </a:r>
            <a:r>
              <a:rPr sz="1500" b="1" spc="114" dirty="0">
                <a:latin typeface="Cambria"/>
                <a:cs typeface="Cambria"/>
              </a:rPr>
              <a:t>ENGINEERING</a:t>
            </a:r>
            <a:r>
              <a:rPr sz="1500" b="1" spc="37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&amp;</a:t>
            </a:r>
            <a:r>
              <a:rPr sz="1500" b="1" spc="260" dirty="0">
                <a:latin typeface="Cambria"/>
                <a:cs typeface="Cambria"/>
              </a:rPr>
              <a:t> </a:t>
            </a:r>
            <a:r>
              <a:rPr sz="1500" b="1" spc="100" dirty="0">
                <a:latin typeface="Cambria"/>
                <a:cs typeface="Cambria"/>
              </a:rPr>
              <a:t>TECHNOLOGY</a:t>
            </a:r>
            <a:endParaRPr sz="1500" dirty="0">
              <a:latin typeface="Cambria"/>
              <a:cs typeface="Cambria"/>
            </a:endParaRPr>
          </a:p>
          <a:p>
            <a:pPr marR="204470" algn="ctr">
              <a:lnSpc>
                <a:spcPct val="100000"/>
              </a:lnSpc>
              <a:spcBef>
                <a:spcPts val="165"/>
              </a:spcBef>
            </a:pPr>
            <a:r>
              <a:rPr sz="1400" b="1" spc="60" dirty="0">
                <a:latin typeface="Cambria"/>
                <a:cs typeface="Cambria"/>
              </a:rPr>
              <a:t>Shobhavana</a:t>
            </a:r>
            <a:r>
              <a:rPr sz="1400" b="1" spc="400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Campus,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Mijar,</a:t>
            </a:r>
            <a:r>
              <a:rPr sz="1400" b="1" spc="38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Moodbidri,</a:t>
            </a:r>
            <a:r>
              <a:rPr sz="1400" b="1" spc="420" dirty="0">
                <a:latin typeface="Cambria"/>
                <a:cs typeface="Cambria"/>
              </a:rPr>
              <a:t> </a:t>
            </a:r>
            <a:r>
              <a:rPr sz="1400" b="1" spc="55" dirty="0">
                <a:latin typeface="Cambria"/>
                <a:cs typeface="Cambria"/>
              </a:rPr>
              <a:t>D.</a:t>
            </a:r>
            <a:r>
              <a:rPr sz="1400" b="1" spc="-15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K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-</a:t>
            </a:r>
            <a:r>
              <a:rPr sz="1400" b="1" spc="305" dirty="0">
                <a:latin typeface="Cambria"/>
                <a:cs typeface="Cambria"/>
              </a:rPr>
              <a:t> </a:t>
            </a:r>
            <a:r>
              <a:rPr sz="1400" b="1" spc="65" dirty="0">
                <a:latin typeface="Cambria"/>
                <a:cs typeface="Cambria"/>
              </a:rPr>
              <a:t>574225</a:t>
            </a:r>
            <a:endParaRPr sz="1400" dirty="0">
              <a:latin typeface="Cambria"/>
              <a:cs typeface="Cambria"/>
            </a:endParaRPr>
          </a:p>
          <a:p>
            <a:pPr marR="333375" algn="ctr">
              <a:lnSpc>
                <a:spcPct val="100000"/>
              </a:lnSpc>
              <a:spcBef>
                <a:spcPts val="320"/>
              </a:spcBef>
            </a:pPr>
            <a:r>
              <a:rPr sz="1400" b="1" spc="50" dirty="0">
                <a:latin typeface="Cambria"/>
                <a:cs typeface="Cambria"/>
              </a:rPr>
              <a:t>Phone:</a:t>
            </a:r>
            <a:r>
              <a:rPr sz="1400" b="1" spc="280" dirty="0">
                <a:latin typeface="Cambria"/>
                <a:cs typeface="Cambria"/>
              </a:rPr>
              <a:t> </a:t>
            </a:r>
            <a:r>
              <a:rPr sz="1400" b="1" spc="75" dirty="0">
                <a:latin typeface="Cambria"/>
                <a:cs typeface="Cambria"/>
              </a:rPr>
              <a:t>08258-</a:t>
            </a:r>
            <a:r>
              <a:rPr sz="1400" b="1" spc="80" dirty="0">
                <a:latin typeface="Cambria"/>
                <a:cs typeface="Cambria"/>
              </a:rPr>
              <a:t>262725,</a:t>
            </a:r>
            <a:r>
              <a:rPr sz="1400" b="1" spc="320" dirty="0">
                <a:latin typeface="Cambria"/>
                <a:cs typeface="Cambria"/>
              </a:rPr>
              <a:t> </a:t>
            </a:r>
            <a:r>
              <a:rPr sz="1400" b="1" spc="60" dirty="0">
                <a:latin typeface="Cambria"/>
                <a:cs typeface="Cambria"/>
              </a:rPr>
              <a:t>Fax:</a:t>
            </a:r>
            <a:r>
              <a:rPr sz="1400" b="1" spc="325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08258-</a:t>
            </a:r>
            <a:r>
              <a:rPr sz="1400" b="1" spc="65" dirty="0">
                <a:latin typeface="Cambria"/>
                <a:cs typeface="Cambria"/>
              </a:rPr>
              <a:t>262726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1400" dirty="0">
              <a:latin typeface="Cambria"/>
              <a:cs typeface="Cambria"/>
            </a:endParaRPr>
          </a:p>
          <a:p>
            <a:pPr marL="25400" marR="5080" algn="just">
              <a:lnSpc>
                <a:spcPct val="113100"/>
              </a:lnSpc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Report</a:t>
            </a:r>
            <a:r>
              <a:rPr sz="1200" b="1" spc="18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on</a:t>
            </a:r>
            <a:r>
              <a:rPr sz="1200" b="1" spc="18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spc="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Orientation</a:t>
            </a:r>
            <a:r>
              <a:rPr sz="1200" b="1" spc="19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Program</a:t>
            </a:r>
            <a:r>
              <a:rPr sz="1200" b="1" spc="1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on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"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 Field Visits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”</a:t>
            </a:r>
            <a:r>
              <a:rPr sz="1200" b="1" spc="1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Under</a:t>
            </a:r>
            <a:r>
              <a:rPr sz="1200" b="1" spc="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Total</a:t>
            </a:r>
            <a:r>
              <a:rPr sz="1200" b="1" spc="21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Quality </a:t>
            </a:r>
            <a:r>
              <a:rPr sz="1200" b="1" spc="6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Management</a:t>
            </a:r>
            <a:r>
              <a:rPr sz="1200" b="1" spc="24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in</a:t>
            </a:r>
            <a:r>
              <a:rPr sz="1200" b="1" spc="24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Teaching</a:t>
            </a:r>
            <a:r>
              <a:rPr sz="1200" b="1" spc="23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-1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Learning</a:t>
            </a: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 algn="just">
              <a:lnSpc>
                <a:spcPct val="100000"/>
              </a:lnSpc>
            </a:pPr>
            <a:r>
              <a:rPr sz="1200" b="1" spc="7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VENUE</a:t>
            </a:r>
            <a:r>
              <a:rPr sz="1200" b="1" spc="-1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</a:t>
            </a:r>
            <a:r>
              <a:rPr sz="1200" spc="2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7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ISE</a:t>
            </a:r>
            <a:r>
              <a:rPr sz="1200" spc="2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classrooms</a:t>
            </a:r>
            <a:r>
              <a:rPr sz="1200" spc="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and</a:t>
            </a:r>
            <a:r>
              <a:rPr sz="1200" spc="2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7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ISE</a:t>
            </a:r>
            <a:r>
              <a:rPr sz="1200" spc="24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spc="-2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lab</a:t>
            </a: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sz="1200" b="1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Date</a:t>
            </a:r>
            <a:r>
              <a:rPr sz="1200" spc="5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</a:t>
            </a:r>
            <a:r>
              <a:rPr sz="1200" spc="18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lang="en-IN" sz="1200" spc="5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23</a:t>
            </a:r>
            <a:r>
              <a:rPr sz="1200" spc="5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/03/2024</a:t>
            </a: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r>
              <a:rPr sz="1200" b="1" spc="5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Resource</a:t>
            </a:r>
            <a:r>
              <a:rPr sz="1200" b="1" spc="33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Person:</a:t>
            </a:r>
            <a:r>
              <a:rPr lang="en-IN" sz="1200" b="1" dirty="0" err="1">
                <a:latin typeface="Cambria" panose="02040503050406030204" pitchFamily="18" charset="0"/>
                <a:ea typeface="Cambria" panose="02040503050406030204" pitchFamily="18" charset="0"/>
              </a:rPr>
              <a:t>Dr.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 Pradeep Nayak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,</a:t>
            </a:r>
            <a:r>
              <a:rPr sz="1200" b="1" spc="39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55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Ass</a:t>
            </a:r>
            <a:r>
              <a:rPr lang="en-IN" sz="1200" b="1" spc="55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istant</a:t>
            </a:r>
            <a:r>
              <a:rPr sz="1200" b="1" spc="325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Professor,</a:t>
            </a:r>
            <a:r>
              <a:rPr sz="1200" b="1" spc="33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9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ISE,</a:t>
            </a:r>
            <a:r>
              <a:rPr sz="1200" b="1" spc="385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spc="-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AIET </a:t>
            </a:r>
            <a:r>
              <a:rPr lang="en-US" sz="1200" b="1" spc="-2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 </a:t>
            </a:r>
          </a:p>
          <a:p>
            <a:r>
              <a:rPr lang="en-US" sz="1200" b="1" spc="-20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Introduction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field visit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to the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MRF (Material Recovery Facility) at </a:t>
            </a:r>
            <a:r>
              <a:rPr lang="en-IN" sz="1200" b="1" dirty="0" err="1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Nitte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Waste Management System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was conducted for students to understand the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real-world applications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of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waste management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and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recycling processes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                                                                                                                                                           This field visit was an important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experiential learning activity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to bridge the gap between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theory and practice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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Facility Tour: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Students observed: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Segregation of waste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into biodegradable and non-biodegradable materials.                                                                    Use of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manual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and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semi-automatic machines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for sorting plastics, metals, glass, and organic waste.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Composting units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for organic waste.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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Hands-on Experience: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Students actively participated in basic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waste sorting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Understood the criteria for classifying waste.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 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Technical Insights: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Discussion on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sustainability practices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Explanation about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Zero Waste Management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concepts.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Challenges like handling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non-recyclable waste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and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managing landfill sites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Key Learnings from the Visit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Importance of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waste segregation at source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Value of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recycling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and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reusing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materials.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How technology and manual processes work together in waste management.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Awareness of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environmental impact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and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social responsibility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.\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Conclusion</a:t>
            </a:r>
          </a:p>
          <a:p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The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field visit to MRF </a:t>
            </a:r>
            <a:r>
              <a:rPr lang="en-US" sz="1200" b="1" dirty="0" err="1">
                <a:latin typeface="Cambria" panose="02040503050406030204" pitchFamily="18" charset="0"/>
                <a:ea typeface="Cambria" panose="02040503050406030204" pitchFamily="18" charset="0"/>
              </a:rPr>
              <a:t>Nitte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 Waste Management System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was a highly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educational experience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b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It provided students a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first-hand look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at the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importance of sustainable waste management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, and inspired them to think about 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innovative solutions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for a cleaner environment.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endParaRPr lang="en-IN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  <a:endParaRPr lang="en-IN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IN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430" y="1610486"/>
            <a:ext cx="7537450" cy="14604"/>
          </a:xfrm>
          <a:custGeom>
            <a:avLst/>
            <a:gdLst/>
            <a:ahLst/>
            <a:cxnLst/>
            <a:rect l="l" t="t" r="r" b="b"/>
            <a:pathLst>
              <a:path w="7537450" h="14605">
                <a:moveTo>
                  <a:pt x="0" y="0"/>
                </a:moveTo>
                <a:lnTo>
                  <a:pt x="7537323" y="14092"/>
                </a:lnTo>
              </a:path>
            </a:pathLst>
          </a:custGeom>
          <a:ln w="28573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256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Mounesh</cp:lastModifiedBy>
  <cp:revision>9</cp:revision>
  <dcterms:created xsi:type="dcterms:W3CDTF">2025-04-24T16:51:59Z</dcterms:created>
  <dcterms:modified xsi:type="dcterms:W3CDTF">2025-05-05T13:37:04Z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2025-04-24T00:00:00Z</vt:filetime>
  </property>
  <property fmtid="{D5CDD505-2E9C-101B-9397-08002B2CF9AE}" pid="5" name="Producer">
    <vt:lpwstr>Microsoft® PowerPoint® 2016</vt:lpwstr>
  </property>
</Properties>
</file>