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12" autoAdjust="0"/>
  </p:normalViewPr>
  <p:slideViewPr>
    <p:cSldViewPr>
      <p:cViewPr>
        <p:scale>
          <a:sx n="51" d="100"/>
          <a:sy n="51" d="100"/>
        </p:scale>
        <p:origin x="-2645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175" cy="9239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07595"/>
            <a:ext cx="5760085" cy="8072722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09"/>
              </a:spcBef>
            </a:pPr>
            <a:r>
              <a:rPr sz="1500" b="1" spc="130" dirty="0">
                <a:latin typeface="Cambria"/>
                <a:cs typeface="Cambria"/>
              </a:rPr>
              <a:t>ALVA’S</a:t>
            </a:r>
            <a:r>
              <a:rPr sz="1500" b="1" spc="195" dirty="0">
                <a:latin typeface="Cambria"/>
                <a:cs typeface="Cambria"/>
              </a:rPr>
              <a:t> </a:t>
            </a:r>
            <a:r>
              <a:rPr sz="1500" b="1" spc="105" dirty="0">
                <a:latin typeface="Cambria"/>
                <a:cs typeface="Cambria"/>
              </a:rPr>
              <a:t>INSTITUTE</a:t>
            </a:r>
            <a:r>
              <a:rPr sz="1500" b="1" spc="180" dirty="0">
                <a:latin typeface="Cambria"/>
                <a:cs typeface="Cambria"/>
              </a:rPr>
              <a:t> </a:t>
            </a:r>
            <a:r>
              <a:rPr sz="1500" b="1" spc="175" dirty="0">
                <a:latin typeface="Cambria"/>
                <a:cs typeface="Cambria"/>
              </a:rPr>
              <a:t>OF</a:t>
            </a:r>
            <a:r>
              <a:rPr sz="1500" b="1" spc="190" dirty="0">
                <a:latin typeface="Cambria"/>
                <a:cs typeface="Cambria"/>
              </a:rPr>
              <a:t> </a:t>
            </a:r>
            <a:r>
              <a:rPr sz="1500" b="1" spc="140" dirty="0">
                <a:latin typeface="Cambria"/>
                <a:cs typeface="Cambria"/>
              </a:rPr>
              <a:t>ENGINEERING</a:t>
            </a:r>
            <a:r>
              <a:rPr sz="1500" b="1" spc="1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&amp;</a:t>
            </a:r>
            <a:r>
              <a:rPr sz="1500" b="1" spc="180" dirty="0">
                <a:latin typeface="Cambria"/>
                <a:cs typeface="Cambria"/>
              </a:rPr>
              <a:t> </a:t>
            </a:r>
            <a:r>
              <a:rPr sz="1500" b="1" spc="135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L="927100" marR="372745" indent="-457200">
              <a:lnSpc>
                <a:spcPct val="112900"/>
              </a:lnSpc>
              <a:spcBef>
                <a:spcPts val="50"/>
              </a:spcBef>
            </a:pPr>
            <a:r>
              <a:rPr sz="1400" b="1" spc="80" dirty="0">
                <a:latin typeface="Cambria"/>
                <a:cs typeface="Cambria"/>
              </a:rPr>
              <a:t>Shobhavana</a:t>
            </a:r>
            <a:r>
              <a:rPr sz="1400" b="1" spc="190" dirty="0">
                <a:latin typeface="Cambria"/>
                <a:cs typeface="Cambria"/>
              </a:rPr>
              <a:t> </a:t>
            </a:r>
            <a:r>
              <a:rPr sz="1400" b="1" spc="110" dirty="0">
                <a:latin typeface="Cambria"/>
                <a:cs typeface="Cambria"/>
              </a:rPr>
              <a:t>Campus,</a:t>
            </a:r>
            <a:r>
              <a:rPr sz="1400" b="1" spc="21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Mijar,</a:t>
            </a:r>
            <a:r>
              <a:rPr sz="1400" b="1" spc="19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Moodbidri,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130" dirty="0">
                <a:latin typeface="Cambria"/>
                <a:cs typeface="Cambria"/>
              </a:rPr>
              <a:t>D.K</a:t>
            </a:r>
            <a:r>
              <a:rPr sz="1400" b="1" spc="22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19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574225 </a:t>
            </a:r>
            <a:r>
              <a:rPr sz="1400" b="1" spc="70" dirty="0">
                <a:latin typeface="Cambria"/>
                <a:cs typeface="Cambria"/>
              </a:rPr>
              <a:t>Phone: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100" dirty="0">
                <a:latin typeface="Cambria"/>
                <a:cs typeface="Cambria"/>
              </a:rPr>
              <a:t>262725,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95" dirty="0">
                <a:latin typeface="Cambria"/>
                <a:cs typeface="Cambria"/>
              </a:rPr>
              <a:t>Fax: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8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29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12700" marR="5715" algn="just">
              <a:lnSpc>
                <a:spcPct val="113300"/>
              </a:lnSpc>
            </a:pPr>
            <a:r>
              <a:rPr sz="1200" b="1" spc="6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</a:t>
            </a:r>
            <a:r>
              <a:rPr sz="1200" b="1" spc="3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6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200" b="1" spc="3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6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Orientation</a:t>
            </a:r>
            <a:r>
              <a:rPr sz="1200" b="1" spc="3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Program</a:t>
            </a:r>
            <a:r>
              <a:rPr sz="1200" b="1" spc="3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6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200" b="1" spc="36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114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“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Analysis of Time Complexity for Complex problems </a:t>
            </a:r>
            <a:r>
              <a:rPr sz="1200" b="1" spc="7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</a:t>
            </a:r>
            <a:r>
              <a:rPr sz="1200" b="1" spc="1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6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Total</a:t>
            </a:r>
            <a:r>
              <a:rPr sz="1200" b="1" spc="1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Quality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Management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6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</a:t>
            </a:r>
            <a:r>
              <a:rPr sz="1200" b="1" spc="1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7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Teaching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Learning</a:t>
            </a:r>
            <a:endParaRPr lang="en-US" sz="1200" b="1" spc="45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12700" algn="just">
              <a:lnSpc>
                <a:spcPct val="100000"/>
              </a:lnSpc>
            </a:pPr>
            <a:endParaRPr lang="en-US" sz="1200" dirty="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</a:pPr>
            <a:r>
              <a:rPr sz="1200" b="1" spc="105" dirty="0">
                <a:latin typeface="Cambria"/>
                <a:cs typeface="Cambria"/>
              </a:rPr>
              <a:t>VENUE</a:t>
            </a:r>
            <a:r>
              <a:rPr sz="1200" spc="105" dirty="0">
                <a:latin typeface="Cambria"/>
                <a:cs typeface="Cambria"/>
              </a:rPr>
              <a:t>:</a:t>
            </a:r>
            <a:r>
              <a:rPr sz="1200" spc="135" dirty="0">
                <a:latin typeface="Cambria"/>
                <a:cs typeface="Cambria"/>
              </a:rPr>
              <a:t> </a:t>
            </a:r>
            <a:r>
              <a:rPr sz="1200" spc="125" dirty="0">
                <a:latin typeface="Cambria"/>
                <a:cs typeface="Cambria"/>
              </a:rPr>
              <a:t>ISE</a:t>
            </a:r>
            <a:r>
              <a:rPr sz="1200" spc="110" dirty="0">
                <a:latin typeface="Cambria"/>
                <a:cs typeface="Cambria"/>
              </a:rPr>
              <a:t> </a:t>
            </a:r>
            <a:r>
              <a:rPr sz="1200" spc="70" dirty="0">
                <a:latin typeface="Cambria"/>
                <a:cs typeface="Cambria"/>
              </a:rPr>
              <a:t>classrooms</a:t>
            </a:r>
            <a:r>
              <a:rPr sz="1200" spc="130" dirty="0">
                <a:latin typeface="Cambria"/>
                <a:cs typeface="Cambria"/>
              </a:rPr>
              <a:t> </a:t>
            </a:r>
            <a:r>
              <a:rPr sz="1200" spc="90" dirty="0">
                <a:latin typeface="Cambria"/>
                <a:cs typeface="Cambria"/>
              </a:rPr>
              <a:t>and</a:t>
            </a:r>
            <a:r>
              <a:rPr sz="1200" spc="155" dirty="0">
                <a:latin typeface="Cambria"/>
                <a:cs typeface="Cambria"/>
              </a:rPr>
              <a:t> </a:t>
            </a:r>
            <a:r>
              <a:rPr sz="1200" spc="125" dirty="0">
                <a:latin typeface="Cambria"/>
                <a:cs typeface="Cambria"/>
              </a:rPr>
              <a:t>ISE</a:t>
            </a:r>
            <a:r>
              <a:rPr sz="1200" spc="114" dirty="0">
                <a:latin typeface="Cambria"/>
                <a:cs typeface="Cambria"/>
              </a:rPr>
              <a:t> </a:t>
            </a:r>
            <a:r>
              <a:rPr sz="1200" spc="40" dirty="0">
                <a:latin typeface="Cambria"/>
                <a:cs typeface="Cambria"/>
              </a:rPr>
              <a:t>lab</a:t>
            </a:r>
            <a:endParaRPr sz="12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200" b="1" spc="70" dirty="0">
                <a:latin typeface="Cambria"/>
                <a:cs typeface="Cambria"/>
              </a:rPr>
              <a:t>Date</a:t>
            </a:r>
            <a:r>
              <a:rPr sz="1200" spc="70" dirty="0">
                <a:latin typeface="Cambria"/>
                <a:cs typeface="Cambria"/>
              </a:rPr>
              <a:t>:</a:t>
            </a:r>
            <a:r>
              <a:rPr sz="1200" spc="130" dirty="0">
                <a:latin typeface="Cambria"/>
                <a:cs typeface="Cambria"/>
              </a:rPr>
              <a:t> </a:t>
            </a:r>
            <a:r>
              <a:rPr lang="en-IN" sz="1200" spc="75" smtClean="0">
                <a:latin typeface="Cambria"/>
                <a:cs typeface="Cambria"/>
              </a:rPr>
              <a:t>21</a:t>
            </a:r>
            <a:r>
              <a:rPr sz="1200" spc="75" smtClean="0">
                <a:latin typeface="Cambria"/>
                <a:cs typeface="Cambria"/>
              </a:rPr>
              <a:t>/03/2024</a:t>
            </a:r>
            <a:endParaRPr sz="12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200" b="1" spc="65" dirty="0">
                <a:latin typeface="Cambria"/>
                <a:cs typeface="Cambria"/>
              </a:rPr>
              <a:t>Resource</a:t>
            </a:r>
            <a:r>
              <a:rPr sz="1200" b="1" spc="180" dirty="0">
                <a:latin typeface="Cambria"/>
                <a:cs typeface="Cambria"/>
              </a:rPr>
              <a:t> </a:t>
            </a:r>
            <a:r>
              <a:rPr sz="1200" b="1" spc="50" dirty="0">
                <a:latin typeface="Cambria"/>
                <a:cs typeface="Cambria"/>
              </a:rPr>
              <a:t>Person:</a:t>
            </a:r>
            <a:r>
              <a:rPr sz="1200" b="1" spc="190" dirty="0">
                <a:latin typeface="Cambria"/>
                <a:cs typeface="Cambria"/>
              </a:rPr>
              <a:t> </a:t>
            </a:r>
            <a:r>
              <a:rPr sz="1200" b="1" spc="70" dirty="0">
                <a:latin typeface="Cambria"/>
                <a:cs typeface="Cambria"/>
              </a:rPr>
              <a:t>Dr.</a:t>
            </a:r>
            <a:r>
              <a:rPr sz="1200" b="1" spc="185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Pradeep</a:t>
            </a:r>
            <a:r>
              <a:rPr sz="1200" b="1" spc="210" dirty="0">
                <a:latin typeface="Cambria"/>
                <a:cs typeface="Cambria"/>
              </a:rPr>
              <a:t> </a:t>
            </a:r>
            <a:r>
              <a:rPr sz="1200" b="1" spc="114" dirty="0">
                <a:latin typeface="Cambria"/>
                <a:cs typeface="Cambria"/>
              </a:rPr>
              <a:t>V,</a:t>
            </a:r>
            <a:r>
              <a:rPr sz="1200" b="1" spc="185" dirty="0">
                <a:latin typeface="Cambria"/>
                <a:cs typeface="Cambria"/>
              </a:rPr>
              <a:t> </a:t>
            </a:r>
            <a:r>
              <a:rPr sz="1200" b="1" spc="70" dirty="0">
                <a:latin typeface="Cambria"/>
                <a:cs typeface="Cambria"/>
              </a:rPr>
              <a:t>Associate</a:t>
            </a:r>
            <a:r>
              <a:rPr sz="1200" b="1" spc="190" dirty="0">
                <a:latin typeface="Cambria"/>
                <a:cs typeface="Cambria"/>
              </a:rPr>
              <a:t> </a:t>
            </a:r>
            <a:r>
              <a:rPr sz="1200" b="1" spc="55" dirty="0">
                <a:latin typeface="Cambria"/>
                <a:cs typeface="Cambria"/>
              </a:rPr>
              <a:t>Professor,</a:t>
            </a:r>
            <a:r>
              <a:rPr sz="1200" b="1" spc="180" dirty="0">
                <a:latin typeface="Cambria"/>
                <a:cs typeface="Cambria"/>
              </a:rPr>
              <a:t> </a:t>
            </a:r>
            <a:r>
              <a:rPr sz="1200" b="1" spc="125" dirty="0">
                <a:latin typeface="Cambria"/>
                <a:cs typeface="Cambria"/>
              </a:rPr>
              <a:t>ISE,</a:t>
            </a:r>
            <a:r>
              <a:rPr sz="1200" b="1" spc="185" dirty="0">
                <a:latin typeface="Cambria"/>
                <a:cs typeface="Cambria"/>
              </a:rPr>
              <a:t> </a:t>
            </a:r>
            <a:r>
              <a:rPr sz="1200" b="1" spc="65" dirty="0">
                <a:latin typeface="Cambria"/>
                <a:cs typeface="Cambria"/>
              </a:rPr>
              <a:t>AIET</a:t>
            </a:r>
            <a:endParaRPr lang="en-US" sz="1200" b="1" spc="65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endParaRPr lang="en-US" sz="1200" dirty="0">
              <a:latin typeface="Cambria"/>
              <a:cs typeface="Cambria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is Time Complexity?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Time Complexity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measures the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amount of time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 algorithm takes to complete as a function of the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input size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(usually denoted as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).                                                                                   It helps us predict:     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.How fast an algorithm runs.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How the running time increases as the input size grows.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Why </a:t>
            </a:r>
            <a:r>
              <a:rPr lang="en-IN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Analyze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Time Complexity for Complex Problems?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.Complex problems (like sorting large data, graph traversal, dynamic programming) often involve large input sizes.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.Choosing the wrong algorithm can make the program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slow or even unusable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                                                                     3.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Time Complexity analysis helps in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optimizing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code and selecting the most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efficient algorithms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Steps in </a:t>
            </a:r>
            <a:r>
              <a:rPr lang="en-IN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Analyzing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Time Complexity: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1.Identify the Basic Operations: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operation contributes most to the running time? (e.g., comparisons, assignments).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2.Count How Many Times Basic Operations are Executed: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Find a function in terms of input size (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).        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Use Big-O Notation: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Express the running time using standard Big-O notation (e.g., O(n), O(n log n), O(n²)).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12700">
              <a:lnSpc>
                <a:spcPct val="100000"/>
              </a:lnSpc>
            </a:pPr>
            <a:endParaRPr sz="1200" dirty="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050" y="1610359"/>
            <a:ext cx="7539990" cy="13970"/>
          </a:xfrm>
          <a:custGeom>
            <a:avLst/>
            <a:gdLst/>
            <a:ahLst/>
            <a:cxnLst/>
            <a:rect l="l" t="t" r="r" b="b"/>
            <a:pathLst>
              <a:path w="7539990" h="13969">
                <a:moveTo>
                  <a:pt x="0" y="0"/>
                </a:moveTo>
                <a:lnTo>
                  <a:pt x="7539990" y="13622"/>
                </a:lnTo>
              </a:path>
            </a:pathLst>
          </a:custGeom>
          <a:ln w="28574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52DAEA0A-D2D7-42EC-94DA-D3C1CB50F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14182"/>
              </p:ext>
            </p:extLst>
          </p:nvPr>
        </p:nvGraphicFramePr>
        <p:xfrm>
          <a:off x="902005" y="7632700"/>
          <a:ext cx="5805114" cy="2362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5038">
                  <a:extLst>
                    <a:ext uri="{9D8B030D-6E8A-4147-A177-3AD203B41FA5}">
                      <a16:colId xmlns:a16="http://schemas.microsoft.com/office/drawing/2014/main" xmlns="" val="2551526323"/>
                    </a:ext>
                  </a:extLst>
                </a:gridCol>
                <a:gridCol w="1935038">
                  <a:extLst>
                    <a:ext uri="{9D8B030D-6E8A-4147-A177-3AD203B41FA5}">
                      <a16:colId xmlns:a16="http://schemas.microsoft.com/office/drawing/2014/main" xmlns="" val="798513924"/>
                    </a:ext>
                  </a:extLst>
                </a:gridCol>
                <a:gridCol w="1935038">
                  <a:extLst>
                    <a:ext uri="{9D8B030D-6E8A-4147-A177-3AD203B41FA5}">
                      <a16:colId xmlns:a16="http://schemas.microsoft.com/office/drawing/2014/main" xmlns="" val="4211473407"/>
                    </a:ext>
                  </a:extLst>
                </a:gridCol>
              </a:tblGrid>
              <a:tr h="239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Big-O Notation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Name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Example Algorithms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928783715"/>
                  </a:ext>
                </a:extLst>
              </a:tr>
              <a:tr h="239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O(1)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Constant Time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Accessing an array element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1159385"/>
                  </a:ext>
                </a:extLst>
              </a:tr>
              <a:tr h="239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O(log n)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Logarithmic Time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Binary Search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4186853185"/>
                  </a:ext>
                </a:extLst>
              </a:tr>
              <a:tr h="239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O(n)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Linear Time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Simple Loop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435497398"/>
                  </a:ext>
                </a:extLst>
              </a:tr>
              <a:tr h="239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O(n log n)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Linearithmic Time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Merge Sort, Quick Sort (avg case)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02481117"/>
                  </a:ext>
                </a:extLst>
              </a:tr>
              <a:tr h="239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O(n²)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Quadratic Time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Bubble Sort, Insertion Sort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2316630814"/>
                  </a:ext>
                </a:extLst>
              </a:tr>
              <a:tr h="464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</a:rPr>
                        <a:t>O(2ⁿ)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</a:rPr>
                        <a:t>Exponential Time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</a:rPr>
                        <a:t>Solving Tower of Hanoi, brute-force subsets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299993750"/>
                  </a:ext>
                </a:extLst>
              </a:tr>
              <a:tr h="464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O(n!)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Factorial Time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</a:rPr>
                        <a:t>Solving Traveling Salesman by brute force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36779127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A018C5D7-D476-4FEF-B1CB-415C06662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294" y="7260049"/>
            <a:ext cx="7106911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Common Time Complexities: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262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3</cp:revision>
  <dcterms:created xsi:type="dcterms:W3CDTF">2025-04-22T16:50:19Z</dcterms:created>
  <dcterms:modified xsi:type="dcterms:W3CDTF">2025-05-05T13:32:21Z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2025-04-22T00:00:00Z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2025-04-22T00:00:00Z</vt:filetime>
  </property>
  <property fmtid="{D5CDD505-2E9C-101B-9397-08002B2CF9AE}" pid="5" name="Producer">
    <vt:lpwstr>www.ilovepdf.com</vt:lpwstr>
  </property>
</Properties>
</file>