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7850" y="424005"/>
            <a:ext cx="6421120" cy="995157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sz="1400" b="1" spc="60" dirty="0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</a:t>
            </a:r>
            <a:r>
              <a:rPr sz="1200" b="1" spc="1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sz="1200" b="1" spc="18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Orientation</a:t>
            </a:r>
            <a:r>
              <a:rPr sz="1200" b="1" spc="19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Program</a:t>
            </a:r>
            <a:r>
              <a:rPr sz="1200" b="1" spc="1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"</a:t>
            </a:r>
            <a:r>
              <a:rPr lang="en-US" sz="1200" b="1" dirty="0"/>
              <a:t>Practical aspects by studying the test cases of complex problem</a:t>
            </a:r>
            <a:r>
              <a:rPr lang="en-US" sz="1200" dirty="0"/>
              <a:t>s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</a:t>
            </a:r>
            <a:r>
              <a:rPr sz="1200" b="1" spc="1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Under</a:t>
            </a:r>
            <a:r>
              <a:rPr sz="1200" b="1" spc="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Total</a:t>
            </a:r>
            <a:r>
              <a:rPr sz="1200" b="1" spc="2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Quality </a:t>
            </a:r>
            <a:r>
              <a:rPr sz="1200" b="1" spc="6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Management</a:t>
            </a:r>
            <a:r>
              <a:rPr sz="1200" b="1" spc="24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in</a:t>
            </a:r>
            <a:r>
              <a:rPr sz="1200" b="1" spc="24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Teaching</a:t>
            </a:r>
            <a:r>
              <a:rPr sz="1200" b="1" spc="2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Learning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sz="1200" b="1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</a:t>
            </a:r>
            <a:r>
              <a:rPr sz="1200" b="1" spc="-1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</a:t>
            </a:r>
            <a:r>
              <a:rPr sz="1200" spc="2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</a:t>
            </a:r>
            <a:r>
              <a:rPr sz="1200" spc="2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classrooms</a:t>
            </a:r>
            <a:r>
              <a:rPr sz="1200" spc="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and</a:t>
            </a:r>
            <a:r>
              <a:rPr sz="1200" spc="2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</a:t>
            </a:r>
            <a:r>
              <a:rPr sz="1200" spc="2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-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lab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sz="1200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</a:t>
            </a:r>
            <a:r>
              <a:rPr sz="1200" spc="1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IN" sz="1200" spc="5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20</a:t>
            </a:r>
            <a:r>
              <a:rPr sz="1200" spc="5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/03/2024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</a:t>
            </a:r>
            <a:r>
              <a:rPr sz="1200" b="1" spc="33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Person: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IN" sz="1200" b="1" dirty="0" err="1"/>
              <a:t>Dr.</a:t>
            </a:r>
            <a:r>
              <a:rPr lang="en-IN" sz="1200" b="1" dirty="0"/>
              <a:t> Pradeep V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,</a:t>
            </a:r>
            <a:r>
              <a:rPr sz="1200" b="1" spc="39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Associate</a:t>
            </a:r>
            <a:r>
              <a:rPr sz="1200" b="1" spc="3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Professor,</a:t>
            </a:r>
            <a:r>
              <a:rPr sz="1200" b="1" spc="3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9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ISE,</a:t>
            </a:r>
            <a:r>
              <a:rPr sz="1200" b="1" spc="3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AIE</a:t>
            </a:r>
            <a:r>
              <a:rPr lang="en-US" sz="1200" b="1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spc="-2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Practical Aspects via Test Cases of Complex Problems: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Test Case 1: Edge Sensitivity Validation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Objective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Ensure the counter operates correctly on both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positive and negative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clock edges.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Test Setup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Feed clock signals with alternating rising and falling edges.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Expected Outcome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On positive edge mode: count changes only on rising edge.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On negative edge mode: count changes only on falling edge.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Result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Functionality confirmed—Verilog logic using conditional triggers (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posedge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negedge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) worked as expected.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Practical Insight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Important in systems where timing precision matters, like in signal processing.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Test Case 2: Directional Counting (Up/Down)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Objective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Validate correct increment/decrement behavior based on control signals.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Test Setup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Alternate control signal between UP and DOWN during simulation.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Expected Outcome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In UP mode: counts 0 to N-1.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In DOWN mode: counts N-1 to 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Result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Accurate bidirectional counting observed.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Practical Insight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Vital for real-time counters in embedded systems, such as elevator control or robotic arm tracking.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Test Case 3: Reset Functionality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Objective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Check if the counter resets correctly regardless of mode or edge.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Test Setup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Trigger reset during operation.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Expected Outcome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Counter value should immediately return to 0 or preset state.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Result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Reset signal handled flawlessly.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Practical Insight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Useful in safety-critical systems (e.g., emergency stops in automation).</a:t>
            </a:r>
          </a:p>
          <a:p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Implementation Tools Used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Simulation Tools: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ModelSim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Vivado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Language: Verilog HDL.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Verification Techniques: Test benches, waveform analysis.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Takeaways from the Case Study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Real-world testing is key to validating the reliability of digital designs.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Simulation of various edge cases (pun intended) like mode switching, edge selection, and reset ensures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robust, bug-free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design.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The modular approach in Verilog makes the design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reusable and adaptable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for other counter-based applications.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700" marR="1690370" indent="12700">
              <a:lnSpc>
                <a:spcPct val="174600"/>
              </a:lnSpc>
              <a:spcBef>
                <a:spcPts val="365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405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6</cp:revision>
  <dcterms:created xsi:type="dcterms:W3CDTF">2025-04-24T16:51:59Z</dcterms:created>
  <dcterms:modified xsi:type="dcterms:W3CDTF">2025-05-05T13:31:35Z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