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6500" cy="10693400"/>
  <p:notesSz cx="75565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2506" y="-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66700" y="571499"/>
            <a:ext cx="638556" cy="92354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650" y="469900"/>
            <a:ext cx="6400800" cy="10782824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604520">
              <a:lnSpc>
                <a:spcPct val="100000"/>
              </a:lnSpc>
              <a:spcBef>
                <a:spcPts val="280"/>
              </a:spcBef>
            </a:pPr>
            <a:r>
              <a:rPr sz="1500" b="1" spc="100" dirty="0">
                <a:latin typeface="Cambria"/>
                <a:cs typeface="Cambria"/>
              </a:rPr>
              <a:t>ALVA’S</a:t>
            </a:r>
            <a:r>
              <a:rPr sz="1500" b="1" spc="310" dirty="0">
                <a:latin typeface="Cambria"/>
                <a:cs typeface="Cambria"/>
              </a:rPr>
              <a:t> </a:t>
            </a:r>
            <a:r>
              <a:rPr sz="1500" b="1" spc="85" dirty="0">
                <a:latin typeface="Cambria"/>
                <a:cs typeface="Cambria"/>
              </a:rPr>
              <a:t>INSTITUTE</a:t>
            </a:r>
            <a:r>
              <a:rPr sz="1500" b="1" spc="290" dirty="0">
                <a:latin typeface="Cambria"/>
                <a:cs typeface="Cambria"/>
              </a:rPr>
              <a:t> </a:t>
            </a:r>
            <a:r>
              <a:rPr sz="1500" b="1" spc="85" dirty="0">
                <a:latin typeface="Cambria"/>
                <a:cs typeface="Cambria"/>
              </a:rPr>
              <a:t>OF</a:t>
            </a:r>
            <a:r>
              <a:rPr sz="1500" b="1" spc="345" dirty="0">
                <a:latin typeface="Cambria"/>
                <a:cs typeface="Cambria"/>
              </a:rPr>
              <a:t> </a:t>
            </a:r>
            <a:r>
              <a:rPr sz="1500" b="1" spc="114" dirty="0">
                <a:latin typeface="Cambria"/>
                <a:cs typeface="Cambria"/>
              </a:rPr>
              <a:t>ENGINEERING</a:t>
            </a:r>
            <a:r>
              <a:rPr sz="1500" b="1" spc="370" dirty="0">
                <a:latin typeface="Cambria"/>
                <a:cs typeface="Cambria"/>
              </a:rPr>
              <a:t> </a:t>
            </a:r>
            <a:r>
              <a:rPr sz="1500" b="1" dirty="0">
                <a:latin typeface="Cambria"/>
                <a:cs typeface="Cambria"/>
              </a:rPr>
              <a:t>&amp;</a:t>
            </a:r>
            <a:r>
              <a:rPr sz="1500" b="1" spc="260" dirty="0">
                <a:latin typeface="Cambria"/>
                <a:cs typeface="Cambria"/>
              </a:rPr>
              <a:t> </a:t>
            </a:r>
            <a:r>
              <a:rPr sz="1500" b="1" spc="100" dirty="0">
                <a:latin typeface="Cambria"/>
                <a:cs typeface="Cambria"/>
              </a:rPr>
              <a:t>TECHNOLOGY</a:t>
            </a:r>
            <a:endParaRPr sz="1500" dirty="0">
              <a:latin typeface="Cambria"/>
              <a:cs typeface="Cambria"/>
            </a:endParaRPr>
          </a:p>
          <a:p>
            <a:pPr marR="204470" algn="ctr">
              <a:lnSpc>
                <a:spcPct val="100000"/>
              </a:lnSpc>
              <a:spcBef>
                <a:spcPts val="165"/>
              </a:spcBef>
            </a:pPr>
            <a:r>
              <a:rPr lang="en-US" sz="1400" b="1" spc="60" dirty="0">
                <a:latin typeface="Cambria"/>
                <a:cs typeface="Cambria"/>
              </a:rPr>
              <a:t>        </a:t>
            </a:r>
            <a:r>
              <a:rPr sz="1400" b="1" spc="60" dirty="0" err="1">
                <a:latin typeface="Cambria"/>
                <a:cs typeface="Cambria"/>
              </a:rPr>
              <a:t>Shobhavana</a:t>
            </a:r>
            <a:r>
              <a:rPr sz="1400" b="1" spc="400" dirty="0">
                <a:latin typeface="Cambria"/>
                <a:cs typeface="Cambria"/>
              </a:rPr>
              <a:t> </a:t>
            </a:r>
            <a:r>
              <a:rPr sz="1400" b="1" spc="80" dirty="0">
                <a:latin typeface="Cambria"/>
                <a:cs typeface="Cambria"/>
              </a:rPr>
              <a:t>Campus,</a:t>
            </a:r>
            <a:r>
              <a:rPr sz="1400" b="1" spc="490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Mijar,</a:t>
            </a:r>
            <a:r>
              <a:rPr sz="1400" b="1" spc="385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Moodbidri,</a:t>
            </a:r>
            <a:r>
              <a:rPr sz="1400" b="1" spc="420" dirty="0">
                <a:latin typeface="Cambria"/>
                <a:cs typeface="Cambria"/>
              </a:rPr>
              <a:t> </a:t>
            </a:r>
            <a:r>
              <a:rPr sz="1400" b="1" spc="55" dirty="0">
                <a:latin typeface="Cambria"/>
                <a:cs typeface="Cambria"/>
              </a:rPr>
              <a:t>D.</a:t>
            </a:r>
            <a:r>
              <a:rPr sz="1400" b="1" spc="-155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K</a:t>
            </a:r>
            <a:r>
              <a:rPr sz="1400" b="1" spc="490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-</a:t>
            </a:r>
            <a:r>
              <a:rPr sz="1400" b="1" spc="305" dirty="0">
                <a:latin typeface="Cambria"/>
                <a:cs typeface="Cambria"/>
              </a:rPr>
              <a:t> </a:t>
            </a:r>
            <a:r>
              <a:rPr sz="1400" b="1" spc="65" dirty="0">
                <a:latin typeface="Cambria"/>
                <a:cs typeface="Cambria"/>
              </a:rPr>
              <a:t>574225</a:t>
            </a:r>
            <a:endParaRPr sz="1400" dirty="0">
              <a:latin typeface="Cambria"/>
              <a:cs typeface="Cambria"/>
            </a:endParaRPr>
          </a:p>
          <a:p>
            <a:pPr marR="333375" algn="ctr">
              <a:lnSpc>
                <a:spcPct val="100000"/>
              </a:lnSpc>
              <a:spcBef>
                <a:spcPts val="320"/>
              </a:spcBef>
            </a:pPr>
            <a:r>
              <a:rPr sz="1400" b="1" spc="50" dirty="0">
                <a:latin typeface="Cambria"/>
                <a:cs typeface="Cambria"/>
              </a:rPr>
              <a:t>Phone:</a:t>
            </a:r>
            <a:r>
              <a:rPr sz="1400" b="1" spc="280" dirty="0">
                <a:latin typeface="Cambria"/>
                <a:cs typeface="Cambria"/>
              </a:rPr>
              <a:t> </a:t>
            </a:r>
            <a:r>
              <a:rPr sz="1400" b="1" spc="75" dirty="0">
                <a:latin typeface="Cambria"/>
                <a:cs typeface="Cambria"/>
              </a:rPr>
              <a:t>08258-</a:t>
            </a:r>
            <a:r>
              <a:rPr sz="1400" b="1" spc="80" dirty="0">
                <a:latin typeface="Cambria"/>
                <a:cs typeface="Cambria"/>
              </a:rPr>
              <a:t>262725,</a:t>
            </a:r>
            <a:r>
              <a:rPr sz="1400" b="1" spc="320" dirty="0">
                <a:latin typeface="Cambria"/>
                <a:cs typeface="Cambria"/>
              </a:rPr>
              <a:t> </a:t>
            </a:r>
            <a:r>
              <a:rPr sz="1400" b="1" spc="60" dirty="0">
                <a:latin typeface="Cambria"/>
                <a:cs typeface="Cambria"/>
              </a:rPr>
              <a:t>Fax:</a:t>
            </a:r>
            <a:r>
              <a:rPr sz="1400" b="1" spc="325" dirty="0">
                <a:latin typeface="Cambria"/>
                <a:cs typeface="Cambria"/>
              </a:rPr>
              <a:t> </a:t>
            </a:r>
            <a:r>
              <a:rPr sz="1400" b="1" spc="80" dirty="0">
                <a:latin typeface="Cambria"/>
                <a:cs typeface="Cambria"/>
              </a:rPr>
              <a:t>08258-</a:t>
            </a:r>
            <a:r>
              <a:rPr sz="1400" b="1" spc="65" dirty="0">
                <a:latin typeface="Cambria"/>
                <a:cs typeface="Cambria"/>
              </a:rPr>
              <a:t>262726</a:t>
            </a:r>
            <a:endParaRPr sz="1400" dirty="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1360"/>
              </a:spcBef>
            </a:pPr>
            <a:endParaRPr sz="1400" b="1" dirty="0">
              <a:latin typeface="Cambria"/>
              <a:cs typeface="Cambria"/>
            </a:endParaRPr>
          </a:p>
          <a:p>
            <a:pPr marL="25400" marR="5080" algn="just">
              <a:lnSpc>
                <a:spcPct val="113100"/>
              </a:lnSpc>
            </a:pP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Report  on  Orientation  Program  on ”</a:t>
            </a:r>
            <a:r>
              <a:rPr lang="en-IN" sz="1200" b="1" dirty="0">
                <a:latin typeface="Cambria" panose="02040503050406030204" pitchFamily="18" charset="0"/>
                <a:ea typeface="Cambria" panose="02040503050406030204" pitchFamily="18" charset="0"/>
              </a:rPr>
              <a:t>Cloud Data Centres </a:t>
            </a: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” Under Total Quality Management in Teaching Learning</a:t>
            </a:r>
            <a:endParaRPr lang="en-US" sz="1200" dirty="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  <a:p>
            <a:pPr>
              <a:lnSpc>
                <a:spcPct val="100000"/>
              </a:lnSpc>
              <a:spcBef>
                <a:spcPts val="165"/>
              </a:spcBef>
            </a:pPr>
            <a:endParaRPr lang="en-US" sz="1200" dirty="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  <a:p>
            <a:pPr marL="25400" algn="just">
              <a:lnSpc>
                <a:spcPct val="100000"/>
              </a:lnSpc>
            </a:pP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VENUE </a:t>
            </a: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: ISE classrooms and ISE lab</a:t>
            </a:r>
          </a:p>
          <a:p>
            <a:pPr marL="25400">
              <a:lnSpc>
                <a:spcPct val="100000"/>
              </a:lnSpc>
              <a:spcBef>
                <a:spcPts val="200"/>
              </a:spcBef>
            </a:pP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Date</a:t>
            </a: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: </a:t>
            </a:r>
            <a:r>
              <a:rPr lang="en-US" sz="1200" dirty="0" smtClean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06</a:t>
            </a:r>
            <a:r>
              <a:rPr lang="en-US" sz="1200" dirty="0" smtClean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/04/2024</a:t>
            </a:r>
            <a:endParaRPr lang="en-US" sz="1200" dirty="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  <a:p>
            <a:pPr marL="25400">
              <a:lnSpc>
                <a:spcPct val="100000"/>
              </a:lnSpc>
              <a:spcBef>
                <a:spcPts val="200"/>
              </a:spcBef>
            </a:pP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Resource Person:</a:t>
            </a:r>
            <a:r>
              <a:rPr lang="en-IN" sz="1200" b="1" dirty="0">
                <a:latin typeface="Cambria" panose="02040503050406030204" pitchFamily="18" charset="0"/>
                <a:ea typeface="Cambria" panose="02040503050406030204" pitchFamily="18" charset="0"/>
              </a:rPr>
              <a:t>Mr. Pradeep Nayak</a:t>
            </a:r>
            <a:r>
              <a:rPr lang="en-US" sz="1200" b="1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sz="1200" b="1" smtClean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Assistant </a:t>
            </a: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Professor, ISE, AIET</a:t>
            </a:r>
          </a:p>
          <a:p>
            <a:pPr marL="25400">
              <a:lnSpc>
                <a:spcPct val="100000"/>
              </a:lnSpc>
              <a:spcBef>
                <a:spcPts val="200"/>
              </a:spcBef>
            </a:pPr>
            <a:endParaRPr lang="en-US" sz="1200" b="1" dirty="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  <a:p>
            <a:pPr>
              <a:lnSpc>
                <a:spcPct val="107000"/>
              </a:lnSpc>
              <a:spcBef>
                <a:spcPts val="200"/>
              </a:spcBef>
            </a:pPr>
            <a:r>
              <a:rPr lang="en-IN" sz="1200" b="1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Cloud Data Centres &amp; NPTEL Certifications </a:t>
            </a:r>
          </a:p>
          <a:p>
            <a:pPr>
              <a:lnSpc>
                <a:spcPct val="107000"/>
              </a:lnSpc>
              <a:spcBef>
                <a:spcPts val="200"/>
              </a:spcBef>
            </a:pP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1. What is a Cloud Data Centre?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 Cloud Data Centre** is a centralized facility that hosts computing resources like servers, storage systems, and networking infrastructure, which are accessed via the internet. Unlike traditional data centres, cloud data centres are optimized for 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scalability, virtualization, and remote access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through cloud platforms like AWS, Azure, Google Cloud, etc.</a:t>
            </a:r>
          </a:p>
          <a:p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2. Key Features of Cloud Data Centres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	1.scalability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 Dynamically allocate resources based on demand                                                                           	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2.On-Demand Access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 Pay-as-you-use model for storage and processing                                               	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3.Virtualization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 Enables multiple virtual machines (VMs) on a single server                                                	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4.High Availability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 Built-in redundancy ensures minimal downtime                                                 	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5.Security &amp; Compliance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 Secured using encryption, firewalls, and compliance protocols (e.g., ISO 27001, HIPAA)</a:t>
            </a:r>
          </a:p>
          <a:p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 4. NPTEL Certification on Cloud Computing and Data Centres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Course Highlights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(offered by IITs via 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SWAYAM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platform):                                                                                               	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Cloud Architecture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 Understanding of SaaS, PaaS, IaaS models		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Data Centre Operations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 Networking, cooling, power systems		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Virtualization Technologies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 Using hypervisors like VMware, KVM		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Cloud Security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 Firewalls, identity management, DDoS mitigation		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Performance Optimization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 Load balancing, autoscaling</a:t>
            </a:r>
          </a:p>
          <a:p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5. Student Learning Outcomes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1.Understood the architecture of modern cloud platforms and data centre design                                            2.Learned how large-scale services like Google or Amazon manage infrastructure                                                3.Gained hands-on knowledge via NPTEL simulation labs and case studies                                                                  4.Earned 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certification endorsed by AICTE/IITs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adding value to resumes</a:t>
            </a:r>
          </a:p>
          <a:p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7. Real-World Tools Covered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1.AWS Free Tier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for experimentation				                                 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Microsoft Azure Labs</a:t>
            </a:r>
            <a:r>
              <a:rPr lang="en-IN" sz="12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					                          </a:t>
            </a:r>
            <a:r>
              <a:rPr lang="en-IN" sz="12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3.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OpenStack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for private cloud simulation				                                  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4.Google Cloud Platform (GCP)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project examples</a:t>
            </a:r>
          </a:p>
          <a:p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Conclusion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The NPTEL Certification in Cloud Data Centres has empowered students with knowledge critical to managing and deploying large-scale cloud infrastructure—skills highly sought after in IT, data analytics, and software engineering roles.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25400">
              <a:lnSpc>
                <a:spcPct val="100000"/>
              </a:lnSpc>
              <a:spcBef>
                <a:spcPts val="200"/>
              </a:spcBef>
            </a:pPr>
            <a:endParaRPr lang="en-US" sz="1200" b="1" dirty="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object 3"/>
          <p:cNvSpPr/>
          <p:nvPr/>
        </p:nvSpPr>
        <p:spPr>
          <a:xfrm>
            <a:off x="19430" y="1610486"/>
            <a:ext cx="7537450" cy="14604"/>
          </a:xfrm>
          <a:custGeom>
            <a:avLst/>
            <a:gdLst/>
            <a:ahLst/>
            <a:cxnLst/>
            <a:rect l="l" t="t" r="r" b="b"/>
            <a:pathLst>
              <a:path w="7537450" h="14605">
                <a:moveTo>
                  <a:pt x="0" y="0"/>
                </a:moveTo>
                <a:lnTo>
                  <a:pt x="7537323" y="14092"/>
                </a:lnTo>
              </a:path>
            </a:pathLst>
          </a:custGeom>
          <a:ln w="28573">
            <a:solidFill>
              <a:srgbClr val="0D0D0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474</TotalTime>
  <Words>151</Words>
  <Application>Microsoft Office PowerPoint</Application>
  <PresentationFormat>Custom</PresentationFormat>
  <Paragraphs>26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new</dc:creator>
  <cp:lastModifiedBy>Mounesh</cp:lastModifiedBy>
  <cp:revision>24</cp:revision>
  <dcterms:created xsi:type="dcterms:W3CDTF">2025-04-24T16:51:59Z</dcterms:created>
  <dcterms:modified xsi:type="dcterms:W3CDTF">2025-05-05T13:42:27Z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2025-04-23T00:00:00Z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2025-04-24T00:00:00Z</vt:filetime>
  </property>
  <property fmtid="{D5CDD505-2E9C-101B-9397-08002B2CF9AE}" pid="5" name="Producer">
    <vt:lpwstr>Microsoft® PowerPoint® 2016</vt:lpwstr>
  </property>
</Properties>
</file>