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2506" y="-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66700" y="571499"/>
            <a:ext cx="638556" cy="92354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7850" y="622300"/>
            <a:ext cx="6248400" cy="10072886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604520">
              <a:lnSpc>
                <a:spcPct val="100000"/>
              </a:lnSpc>
              <a:spcBef>
                <a:spcPts val="280"/>
              </a:spcBef>
            </a:pPr>
            <a:r>
              <a:rPr sz="1500" b="1" spc="100" dirty="0">
                <a:latin typeface="Cambria"/>
                <a:cs typeface="Cambria"/>
              </a:rPr>
              <a:t>ALVA’S</a:t>
            </a:r>
            <a:r>
              <a:rPr sz="1500" b="1" spc="310" dirty="0">
                <a:latin typeface="Cambria"/>
                <a:cs typeface="Cambria"/>
              </a:rPr>
              <a:t> </a:t>
            </a:r>
            <a:r>
              <a:rPr sz="1500" b="1" spc="85" dirty="0">
                <a:latin typeface="Cambria"/>
                <a:cs typeface="Cambria"/>
              </a:rPr>
              <a:t>INSTITUTE</a:t>
            </a:r>
            <a:r>
              <a:rPr sz="1500" b="1" spc="290" dirty="0">
                <a:latin typeface="Cambria"/>
                <a:cs typeface="Cambria"/>
              </a:rPr>
              <a:t> </a:t>
            </a:r>
            <a:r>
              <a:rPr sz="1500" b="1" spc="85" dirty="0">
                <a:latin typeface="Cambria"/>
                <a:cs typeface="Cambria"/>
              </a:rPr>
              <a:t>OF</a:t>
            </a:r>
            <a:r>
              <a:rPr sz="1500" b="1" spc="345" dirty="0">
                <a:latin typeface="Cambria"/>
                <a:cs typeface="Cambria"/>
              </a:rPr>
              <a:t> </a:t>
            </a:r>
            <a:r>
              <a:rPr sz="1500" b="1" spc="114" dirty="0">
                <a:latin typeface="Cambria"/>
                <a:cs typeface="Cambria"/>
              </a:rPr>
              <a:t>ENGINEERING</a:t>
            </a:r>
            <a:r>
              <a:rPr sz="1500" b="1" spc="370" dirty="0">
                <a:latin typeface="Cambria"/>
                <a:cs typeface="Cambria"/>
              </a:rPr>
              <a:t> </a:t>
            </a:r>
            <a:r>
              <a:rPr sz="1500" b="1" dirty="0">
                <a:latin typeface="Cambria"/>
                <a:cs typeface="Cambria"/>
              </a:rPr>
              <a:t>&amp;</a:t>
            </a:r>
            <a:r>
              <a:rPr sz="1500" b="1" spc="260" dirty="0">
                <a:latin typeface="Cambria"/>
                <a:cs typeface="Cambria"/>
              </a:rPr>
              <a:t> </a:t>
            </a:r>
            <a:r>
              <a:rPr sz="1500" b="1" spc="100" dirty="0">
                <a:latin typeface="Cambria"/>
                <a:cs typeface="Cambria"/>
              </a:rPr>
              <a:t>TECHNOLOGY</a:t>
            </a:r>
            <a:endParaRPr sz="1500" dirty="0">
              <a:latin typeface="Cambria"/>
              <a:cs typeface="Cambria"/>
            </a:endParaRPr>
          </a:p>
          <a:p>
            <a:pPr marR="204470" algn="ctr">
              <a:lnSpc>
                <a:spcPct val="100000"/>
              </a:lnSpc>
              <a:spcBef>
                <a:spcPts val="165"/>
              </a:spcBef>
            </a:pPr>
            <a:r>
              <a:rPr lang="en-US" sz="1400" b="1" spc="60" dirty="0">
                <a:latin typeface="Cambria"/>
                <a:cs typeface="Cambria"/>
              </a:rPr>
              <a:t>        </a:t>
            </a:r>
            <a:r>
              <a:rPr sz="1400" b="1" spc="60" dirty="0" err="1">
                <a:latin typeface="Cambria"/>
                <a:cs typeface="Cambria"/>
              </a:rPr>
              <a:t>Shobhavana</a:t>
            </a:r>
            <a:r>
              <a:rPr sz="1400" b="1" spc="400" dirty="0">
                <a:latin typeface="Cambria"/>
                <a:cs typeface="Cambria"/>
              </a:rPr>
              <a:t> </a:t>
            </a:r>
            <a:r>
              <a:rPr sz="1400" b="1" spc="80" dirty="0">
                <a:latin typeface="Cambria"/>
                <a:cs typeface="Cambria"/>
              </a:rPr>
              <a:t>Campus,</a:t>
            </a:r>
            <a:r>
              <a:rPr sz="1400" b="1" spc="49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Mijar,</a:t>
            </a:r>
            <a:r>
              <a:rPr sz="1400" b="1" spc="385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Moodbidri,</a:t>
            </a:r>
            <a:r>
              <a:rPr sz="1400" b="1" spc="420" dirty="0">
                <a:latin typeface="Cambria"/>
                <a:cs typeface="Cambria"/>
              </a:rPr>
              <a:t> </a:t>
            </a:r>
            <a:r>
              <a:rPr sz="1400" b="1" spc="55" dirty="0">
                <a:latin typeface="Cambria"/>
                <a:cs typeface="Cambria"/>
              </a:rPr>
              <a:t>D.</a:t>
            </a:r>
            <a:r>
              <a:rPr sz="1400" b="1" spc="-155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K</a:t>
            </a:r>
            <a:r>
              <a:rPr sz="1400" b="1" spc="49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-</a:t>
            </a:r>
            <a:r>
              <a:rPr sz="1400" b="1" spc="305" dirty="0">
                <a:latin typeface="Cambria"/>
                <a:cs typeface="Cambria"/>
              </a:rPr>
              <a:t> </a:t>
            </a:r>
            <a:r>
              <a:rPr sz="1400" b="1" spc="65" dirty="0">
                <a:latin typeface="Cambria"/>
                <a:cs typeface="Cambria"/>
              </a:rPr>
              <a:t>574225</a:t>
            </a:r>
            <a:endParaRPr sz="1400" dirty="0">
              <a:latin typeface="Cambria"/>
              <a:cs typeface="Cambria"/>
            </a:endParaRPr>
          </a:p>
          <a:p>
            <a:pPr marR="333375" algn="ctr">
              <a:lnSpc>
                <a:spcPct val="100000"/>
              </a:lnSpc>
              <a:spcBef>
                <a:spcPts val="320"/>
              </a:spcBef>
            </a:pPr>
            <a:r>
              <a:rPr sz="1400" b="1" spc="50" dirty="0">
                <a:latin typeface="Cambria"/>
                <a:cs typeface="Cambria"/>
              </a:rPr>
              <a:t>Phone:</a:t>
            </a:r>
            <a:r>
              <a:rPr sz="1400" b="1" spc="280" dirty="0">
                <a:latin typeface="Cambria"/>
                <a:cs typeface="Cambria"/>
              </a:rPr>
              <a:t> </a:t>
            </a:r>
            <a:r>
              <a:rPr sz="1400" b="1" spc="75" dirty="0">
                <a:latin typeface="Cambria"/>
                <a:cs typeface="Cambria"/>
              </a:rPr>
              <a:t>08258-</a:t>
            </a:r>
            <a:r>
              <a:rPr sz="1400" b="1" spc="80" dirty="0">
                <a:latin typeface="Cambria"/>
                <a:cs typeface="Cambria"/>
              </a:rPr>
              <a:t>262725,</a:t>
            </a:r>
            <a:r>
              <a:rPr sz="1400" b="1" spc="320" dirty="0">
                <a:latin typeface="Cambria"/>
                <a:cs typeface="Cambria"/>
              </a:rPr>
              <a:t> </a:t>
            </a:r>
            <a:r>
              <a:rPr sz="1400" b="1" spc="60" dirty="0">
                <a:latin typeface="Cambria"/>
                <a:cs typeface="Cambria"/>
              </a:rPr>
              <a:t>Fax:</a:t>
            </a:r>
            <a:r>
              <a:rPr sz="1400" b="1" spc="325" dirty="0">
                <a:latin typeface="Cambria"/>
                <a:cs typeface="Cambria"/>
              </a:rPr>
              <a:t> </a:t>
            </a:r>
            <a:r>
              <a:rPr sz="1400" b="1" spc="80" dirty="0">
                <a:latin typeface="Cambria"/>
                <a:cs typeface="Cambria"/>
              </a:rPr>
              <a:t>08258-</a:t>
            </a:r>
            <a:r>
              <a:rPr sz="1400" b="1" spc="65" dirty="0">
                <a:latin typeface="Cambria"/>
                <a:cs typeface="Cambria"/>
              </a:rPr>
              <a:t>262726</a:t>
            </a:r>
            <a:endParaRPr sz="14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360"/>
              </a:spcBef>
            </a:pPr>
            <a:endParaRPr sz="1400" dirty="0">
              <a:latin typeface="Cambria"/>
              <a:cs typeface="Cambria"/>
            </a:endParaRPr>
          </a:p>
          <a:p>
            <a:pPr marL="25400" marR="5080" algn="just">
              <a:lnSpc>
                <a:spcPct val="113100"/>
              </a:lnSpc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Report  on  Orientation  Program  on "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N" sz="1200" b="1" dirty="0"/>
              <a:t>Cyber Security &amp; Applications 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” Under Total Quality Management in Teaching Learning</a:t>
            </a:r>
            <a:endParaRPr lang="en-US"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>
              <a:lnSpc>
                <a:spcPct val="100000"/>
              </a:lnSpc>
              <a:spcBef>
                <a:spcPts val="165"/>
              </a:spcBef>
            </a:pPr>
            <a:endParaRPr lang="en-US"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5400" algn="just">
              <a:lnSpc>
                <a:spcPct val="100000"/>
              </a:lnSpc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VENUE 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: ISE classrooms and ISE lab</a:t>
            </a:r>
          </a:p>
          <a:p>
            <a:pPr marL="25400">
              <a:lnSpc>
                <a:spcPct val="100000"/>
              </a:lnSpc>
              <a:spcBef>
                <a:spcPts val="200"/>
              </a:spcBef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Date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: </a:t>
            </a:r>
            <a:r>
              <a:rPr lang="en-US" sz="1200" dirty="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05</a:t>
            </a:r>
            <a:r>
              <a:rPr lang="en-US" sz="1200" dirty="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/03/2024</a:t>
            </a:r>
            <a:endParaRPr lang="en-US"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5400">
              <a:lnSpc>
                <a:spcPct val="100000"/>
              </a:lnSpc>
              <a:spcBef>
                <a:spcPts val="200"/>
              </a:spcBef>
            </a:pPr>
            <a:endParaRPr lang="en-US"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5400">
              <a:lnSpc>
                <a:spcPct val="100000"/>
              </a:lnSpc>
              <a:spcBef>
                <a:spcPts val="200"/>
              </a:spcBef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Resource Person: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N" sz="1200" b="1" dirty="0"/>
              <a:t>Mr. Pradeep Nayak </a:t>
            </a:r>
            <a:r>
              <a:rPr lang="en-US" sz="1200" b="1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1200" b="1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Assistant 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Professor, ISE, AIET</a:t>
            </a:r>
          </a:p>
          <a:p>
            <a:pPr>
              <a:lnSpc>
                <a:spcPct val="107000"/>
              </a:lnSpc>
              <a:spcBef>
                <a:spcPts val="200"/>
              </a:spcBef>
            </a:pP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Bef>
                <a:spcPts val="200"/>
              </a:spcBef>
            </a:pPr>
            <a:r>
              <a:rPr lang="en-IN" sz="1200" b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Cyber Security &amp; Its Applications – Detailed Explanation</a:t>
            </a:r>
          </a:p>
          <a:p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1. What is Cyber Security?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Cyber Security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refers to the practice of protecting systems, networks, programs, and data from digital attacks, unauthorized access, or damage. It encompasses everything from protecting personal data to securing national infrastructure.</a:t>
            </a:r>
          </a:p>
          <a:p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2. Importance of Cyber Security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In an increasingly digital world, cyber threats such as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phishing, ransomware, identity theft, and data breaches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pose significant risks to. individuals, businesses, and governments.</a:t>
            </a:r>
          </a:p>
          <a:p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</a:rPr>
              <a:t>3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. Applications of Cyber Security</a:t>
            </a:r>
          </a:p>
          <a:p>
            <a:pPr>
              <a:lnSpc>
                <a:spcPct val="107000"/>
              </a:lnSpc>
              <a:spcBef>
                <a:spcPts val="200"/>
              </a:spcBef>
            </a:pPr>
            <a:r>
              <a:rPr lang="en-IN" sz="1200" b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A. In Education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1.Securing online exam platforms and student databases                                                                                             2.Protecting learning management systems (LMS)</a:t>
            </a:r>
          </a:p>
          <a:p>
            <a:pPr>
              <a:lnSpc>
                <a:spcPct val="107000"/>
              </a:lnSpc>
              <a:spcBef>
                <a:spcPts val="200"/>
              </a:spcBef>
            </a:pPr>
            <a:r>
              <a:rPr lang="en-IN" sz="1200" b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B. In Banking and Finance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1.Safeguarding online transactions through multi-factor authentication (MFA)                                                                          2.Preventing fraud and phishing using AI-powered threat detection</a:t>
            </a:r>
          </a:p>
          <a:p>
            <a:pPr>
              <a:lnSpc>
                <a:spcPct val="107000"/>
              </a:lnSpc>
              <a:spcBef>
                <a:spcPts val="200"/>
              </a:spcBef>
            </a:pPr>
            <a:r>
              <a:rPr lang="en-IN" sz="1200" b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C. In E-Governance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1.Securing citizen data in Aadhaar, PAN, </a:t>
            </a:r>
            <a:r>
              <a:rPr lang="en-IN" sz="12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DigiLocker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etc.                                                                                 2.Protecting infrastructure like e-Voting, DBT systems, and national health IDs</a:t>
            </a:r>
          </a:p>
          <a:p>
            <a:pPr>
              <a:lnSpc>
                <a:spcPct val="107000"/>
              </a:lnSpc>
              <a:spcBef>
                <a:spcPts val="200"/>
              </a:spcBef>
            </a:pPr>
            <a:r>
              <a:rPr lang="en-IN" sz="1200" b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D. In Business &amp; E-commerce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1.Protecting customer data and payment systems                                                                                                                                         2.Implementing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compliance frameworks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like ISO 27001, PCI-DSS</a:t>
            </a:r>
          </a:p>
          <a:p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5. Real-world Cyber Security Tools &amp; Technologies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1.SIEM (Security Information and Event Management)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Tools like Splunk                                                      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IDS/IPS (Intrusion Detection/Prevention Systems)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Detect abnormal activities                                                   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Cloud Security Platforms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Azure Security </a:t>
            </a:r>
            <a:r>
              <a:rPr lang="en-IN" sz="12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Center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AWS </a:t>
            </a:r>
            <a:r>
              <a:rPr lang="en-IN" sz="12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GuardDuty</a:t>
            </a:r>
            <a:endParaRPr lang="en-IN" sz="12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Conclusion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Cyber security is not just a technical field but a vital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life skill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in the digital age. Educating students and faculty on this topic ensures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safer digital practices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and prepares them for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careers in IT, banking, law, and government security sectors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</a:t>
            </a:r>
          </a:p>
          <a:p>
            <a:pPr marL="12700" marR="1690370" indent="12700">
              <a:lnSpc>
                <a:spcPct val="174600"/>
              </a:lnSpc>
              <a:spcBef>
                <a:spcPts val="365"/>
              </a:spcBef>
            </a:pPr>
            <a:endParaRPr sz="1200" dirty="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430" y="1610486"/>
            <a:ext cx="7537450" cy="14604"/>
          </a:xfrm>
          <a:custGeom>
            <a:avLst/>
            <a:gdLst/>
            <a:ahLst/>
            <a:cxnLst/>
            <a:rect l="l" t="t" r="r" b="b"/>
            <a:pathLst>
              <a:path w="7537450" h="14605">
                <a:moveTo>
                  <a:pt x="0" y="0"/>
                </a:moveTo>
                <a:lnTo>
                  <a:pt x="7537323" y="14092"/>
                </a:lnTo>
              </a:path>
            </a:pathLst>
          </a:custGeom>
          <a:ln w="28573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</TotalTime>
  <Words>340</Words>
  <Application>Microsoft Office PowerPoint</Application>
  <PresentationFormat>Custom</PresentationFormat>
  <Paragraphs>30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</dc:creator>
  <cp:lastModifiedBy>Mounesh</cp:lastModifiedBy>
  <cp:revision>20</cp:revision>
  <dcterms:created xsi:type="dcterms:W3CDTF">2025-04-24T16:51:59Z</dcterms:created>
  <dcterms:modified xsi:type="dcterms:W3CDTF">2025-05-05T13:41:16Z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2025-04-23T00:00:00Z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2025-04-24T00:00:00Z</vt:filetime>
  </property>
  <property fmtid="{D5CDD505-2E9C-101B-9397-08002B2CF9AE}" pid="5" name="Producer">
    <vt:lpwstr>Microsoft® PowerPoint® 2016</vt:lpwstr>
  </property>
</Properties>
</file>