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10693400"/>
  <p:notesSz cx="75565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2506" y="-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66700" y="571499"/>
            <a:ext cx="638556" cy="92354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06450" y="622300"/>
            <a:ext cx="6019800" cy="10178940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604520">
              <a:lnSpc>
                <a:spcPct val="100000"/>
              </a:lnSpc>
              <a:spcBef>
                <a:spcPts val="280"/>
              </a:spcBef>
            </a:pPr>
            <a:r>
              <a:rPr sz="1500" b="1" spc="100" dirty="0">
                <a:latin typeface="Cambria"/>
                <a:cs typeface="Cambria"/>
              </a:rPr>
              <a:t>ALVA’S</a:t>
            </a:r>
            <a:r>
              <a:rPr sz="1500" b="1" spc="310" dirty="0">
                <a:latin typeface="Cambria"/>
                <a:cs typeface="Cambria"/>
              </a:rPr>
              <a:t> </a:t>
            </a:r>
            <a:r>
              <a:rPr sz="1500" b="1" spc="85" dirty="0">
                <a:latin typeface="Cambria"/>
                <a:cs typeface="Cambria"/>
              </a:rPr>
              <a:t>INSTITUTE</a:t>
            </a:r>
            <a:r>
              <a:rPr sz="1500" b="1" spc="290" dirty="0">
                <a:latin typeface="Cambria"/>
                <a:cs typeface="Cambria"/>
              </a:rPr>
              <a:t> </a:t>
            </a:r>
            <a:r>
              <a:rPr sz="1500" b="1" spc="85" dirty="0">
                <a:latin typeface="Cambria"/>
                <a:cs typeface="Cambria"/>
              </a:rPr>
              <a:t>OF</a:t>
            </a:r>
            <a:r>
              <a:rPr sz="1500" b="1" spc="345" dirty="0">
                <a:latin typeface="Cambria"/>
                <a:cs typeface="Cambria"/>
              </a:rPr>
              <a:t> </a:t>
            </a:r>
            <a:r>
              <a:rPr sz="1500" b="1" spc="114" dirty="0">
                <a:latin typeface="Cambria"/>
                <a:cs typeface="Cambria"/>
              </a:rPr>
              <a:t>ENGINEERING</a:t>
            </a:r>
            <a:r>
              <a:rPr sz="1500" b="1" spc="370" dirty="0">
                <a:latin typeface="Cambria"/>
                <a:cs typeface="Cambria"/>
              </a:rPr>
              <a:t> </a:t>
            </a:r>
            <a:r>
              <a:rPr sz="1500" b="1" dirty="0">
                <a:latin typeface="Cambria"/>
                <a:cs typeface="Cambria"/>
              </a:rPr>
              <a:t>&amp;</a:t>
            </a:r>
            <a:r>
              <a:rPr sz="1500" b="1" spc="260" dirty="0">
                <a:latin typeface="Cambria"/>
                <a:cs typeface="Cambria"/>
              </a:rPr>
              <a:t> </a:t>
            </a:r>
            <a:r>
              <a:rPr sz="1500" b="1" spc="100" dirty="0">
                <a:latin typeface="Cambria"/>
                <a:cs typeface="Cambria"/>
              </a:rPr>
              <a:t>TECHNOLOGY</a:t>
            </a:r>
            <a:endParaRPr sz="1500" dirty="0">
              <a:latin typeface="Cambria"/>
              <a:cs typeface="Cambria"/>
            </a:endParaRPr>
          </a:p>
          <a:p>
            <a:pPr marR="204470" algn="ctr">
              <a:lnSpc>
                <a:spcPct val="100000"/>
              </a:lnSpc>
              <a:spcBef>
                <a:spcPts val="165"/>
              </a:spcBef>
            </a:pPr>
            <a:r>
              <a:rPr lang="en-US" sz="1400" b="1" spc="60" dirty="0">
                <a:latin typeface="Cambria"/>
                <a:cs typeface="Cambria"/>
              </a:rPr>
              <a:t>        </a:t>
            </a:r>
            <a:r>
              <a:rPr sz="1400" b="1" spc="60" dirty="0" err="1">
                <a:latin typeface="Cambria"/>
                <a:cs typeface="Cambria"/>
              </a:rPr>
              <a:t>Shobhavana</a:t>
            </a:r>
            <a:r>
              <a:rPr sz="1400" b="1" spc="400" dirty="0">
                <a:latin typeface="Cambria"/>
                <a:cs typeface="Cambria"/>
              </a:rPr>
              <a:t> </a:t>
            </a:r>
            <a:r>
              <a:rPr sz="1400" b="1" spc="80" dirty="0">
                <a:latin typeface="Cambria"/>
                <a:cs typeface="Cambria"/>
              </a:rPr>
              <a:t>Campus,</a:t>
            </a:r>
            <a:r>
              <a:rPr sz="1400" b="1" spc="490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Mijar,</a:t>
            </a:r>
            <a:r>
              <a:rPr sz="1400" b="1" spc="385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Moodbidri,</a:t>
            </a:r>
            <a:r>
              <a:rPr sz="1400" b="1" spc="420" dirty="0">
                <a:latin typeface="Cambria"/>
                <a:cs typeface="Cambria"/>
              </a:rPr>
              <a:t> </a:t>
            </a:r>
            <a:r>
              <a:rPr sz="1400" b="1" spc="55" dirty="0">
                <a:latin typeface="Cambria"/>
                <a:cs typeface="Cambria"/>
              </a:rPr>
              <a:t>D.</a:t>
            </a:r>
            <a:r>
              <a:rPr sz="1400" b="1" spc="-155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K</a:t>
            </a:r>
            <a:r>
              <a:rPr sz="1400" b="1" spc="490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-</a:t>
            </a:r>
            <a:r>
              <a:rPr sz="1400" b="1" spc="305" dirty="0">
                <a:latin typeface="Cambria"/>
                <a:cs typeface="Cambria"/>
              </a:rPr>
              <a:t> </a:t>
            </a:r>
            <a:r>
              <a:rPr sz="1400" b="1" spc="65" dirty="0">
                <a:latin typeface="Cambria"/>
                <a:cs typeface="Cambria"/>
              </a:rPr>
              <a:t>574225</a:t>
            </a:r>
            <a:endParaRPr sz="1400" dirty="0">
              <a:latin typeface="Cambria"/>
              <a:cs typeface="Cambria"/>
            </a:endParaRPr>
          </a:p>
          <a:p>
            <a:pPr marR="333375" algn="ctr">
              <a:lnSpc>
                <a:spcPct val="100000"/>
              </a:lnSpc>
              <a:spcBef>
                <a:spcPts val="320"/>
              </a:spcBef>
            </a:pPr>
            <a:r>
              <a:rPr sz="1400" b="1" spc="50" dirty="0">
                <a:latin typeface="Cambria"/>
                <a:cs typeface="Cambria"/>
              </a:rPr>
              <a:t>Phone:</a:t>
            </a:r>
            <a:r>
              <a:rPr sz="1400" b="1" spc="280" dirty="0">
                <a:latin typeface="Cambria"/>
                <a:cs typeface="Cambria"/>
              </a:rPr>
              <a:t> </a:t>
            </a:r>
            <a:r>
              <a:rPr sz="1400" b="1" spc="75" dirty="0">
                <a:latin typeface="Cambria"/>
                <a:cs typeface="Cambria"/>
              </a:rPr>
              <a:t>08258-</a:t>
            </a:r>
            <a:r>
              <a:rPr sz="1400" b="1" spc="80" dirty="0">
                <a:latin typeface="Cambria"/>
                <a:cs typeface="Cambria"/>
              </a:rPr>
              <a:t>262725,</a:t>
            </a:r>
            <a:r>
              <a:rPr sz="1400" b="1" spc="320" dirty="0">
                <a:latin typeface="Cambria"/>
                <a:cs typeface="Cambria"/>
              </a:rPr>
              <a:t> </a:t>
            </a:r>
            <a:r>
              <a:rPr sz="1400" b="1" spc="60" dirty="0">
                <a:latin typeface="Cambria"/>
                <a:cs typeface="Cambria"/>
              </a:rPr>
              <a:t>Fax:</a:t>
            </a:r>
            <a:r>
              <a:rPr sz="1400" b="1" spc="325" dirty="0">
                <a:latin typeface="Cambria"/>
                <a:cs typeface="Cambria"/>
              </a:rPr>
              <a:t> </a:t>
            </a:r>
            <a:r>
              <a:rPr sz="1400" b="1" spc="80" dirty="0">
                <a:latin typeface="Cambria"/>
                <a:cs typeface="Cambria"/>
              </a:rPr>
              <a:t>08258-</a:t>
            </a:r>
            <a:r>
              <a:rPr sz="1400" b="1" spc="65" dirty="0">
                <a:latin typeface="Cambria"/>
                <a:cs typeface="Cambria"/>
              </a:rPr>
              <a:t>262726</a:t>
            </a:r>
            <a:endParaRPr sz="1400" dirty="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1360"/>
              </a:spcBef>
            </a:pPr>
            <a:endParaRPr sz="1400" dirty="0">
              <a:latin typeface="Cambria"/>
              <a:cs typeface="Cambria"/>
            </a:endParaRPr>
          </a:p>
          <a:p>
            <a:pPr marL="25400" marR="5080" algn="just">
              <a:lnSpc>
                <a:spcPct val="113100"/>
              </a:lnSpc>
            </a:pP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Report  on  Orientation  Program  on "</a:t>
            </a: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IN" sz="1200" b="1" dirty="0">
                <a:latin typeface="Cambria" panose="02040503050406030204" pitchFamily="18" charset="0"/>
                <a:ea typeface="Cambria" panose="02040503050406030204" pitchFamily="18" charset="0"/>
              </a:rPr>
              <a:t>Practical utility of UID</a:t>
            </a: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” Under Total Quality Management in Teaching Learning</a:t>
            </a:r>
            <a:endParaRPr lang="en-US" sz="1200" dirty="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  <a:p>
            <a:pPr>
              <a:lnSpc>
                <a:spcPct val="100000"/>
              </a:lnSpc>
              <a:spcBef>
                <a:spcPts val="165"/>
              </a:spcBef>
            </a:pPr>
            <a:endParaRPr lang="en-US" sz="1200" dirty="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  <a:p>
            <a:pPr marL="25400" algn="just">
              <a:lnSpc>
                <a:spcPct val="100000"/>
              </a:lnSpc>
            </a:pP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VENUE </a:t>
            </a: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: ISE classrooms and ISE lab</a:t>
            </a:r>
          </a:p>
          <a:p>
            <a:pPr marL="25400">
              <a:lnSpc>
                <a:spcPct val="100000"/>
              </a:lnSpc>
              <a:spcBef>
                <a:spcPts val="200"/>
              </a:spcBef>
            </a:pP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Date</a:t>
            </a: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: </a:t>
            </a:r>
            <a:r>
              <a:rPr lang="en-US" sz="1200" dirty="0" smtClean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05</a:t>
            </a:r>
            <a:r>
              <a:rPr lang="en-US" sz="1200" dirty="0" smtClean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/04/2024</a:t>
            </a:r>
            <a:endParaRPr lang="en-US" sz="1200" dirty="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  <a:p>
            <a:pPr marL="25400">
              <a:lnSpc>
                <a:spcPct val="100000"/>
              </a:lnSpc>
              <a:spcBef>
                <a:spcPts val="200"/>
              </a:spcBef>
            </a:pPr>
            <a:endParaRPr lang="en-US" sz="1200" dirty="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  <a:p>
            <a:pPr marL="25400">
              <a:lnSpc>
                <a:spcPct val="100000"/>
              </a:lnSpc>
              <a:spcBef>
                <a:spcPts val="200"/>
              </a:spcBef>
            </a:pP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Resource Person:</a:t>
            </a: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  </a:t>
            </a: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Mr. Naveen G </a:t>
            </a:r>
            <a:r>
              <a:rPr lang="en-US" sz="1200" b="1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sz="1200" b="1" smtClean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Assistant </a:t>
            </a: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Professor, ISE, AIET</a:t>
            </a:r>
          </a:p>
          <a:p>
            <a:pPr>
              <a:lnSpc>
                <a:spcPct val="107000"/>
              </a:lnSpc>
              <a:spcBef>
                <a:spcPts val="200"/>
              </a:spcBef>
            </a:pP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7000"/>
              </a:lnSpc>
              <a:spcBef>
                <a:spcPts val="200"/>
              </a:spcBef>
            </a:pPr>
            <a:r>
              <a:rPr lang="en-IN" sz="1200" b="1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Detailed Explanation: Practical Utility of UID (Aadhaar)</a:t>
            </a:r>
          </a:p>
          <a:p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What is UID?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The 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Unique Identification Number (UID)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commonly referred to as 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Aadhaar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is a 12-digit unique identity number issued by the 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Unique Identification Authority of India (UIDAI)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to residents of India. It is based on biometric (fingerprint and iris scan) and demographic data.                                                          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Key Practical Utilities of UID :                                                                                                                                                                    </a:t>
            </a:r>
            <a:r>
              <a:rPr lang="en-IN" sz="1200" b="1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1. Streamlined Identity Verification:                                                                                                                                           	1.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Universal Proof of Identity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 Aadhaar serves as a standardized, reliable form of identification across India, replacing the need for multiple ID proofs (passport, ration card, voter ID, etc.).                                                                                                                                                                                                 	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2.eKYC (Electronic Know Your Customer)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 Aadhaar enables fast and paperless identity verification for banking, telecom, and other services.                                                                                                                                        	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3.Reduced Fraud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 The use of biometric data makes it nearly impossible to duplicate or forge identity.</a:t>
            </a:r>
          </a:p>
          <a:p>
            <a:pPr>
              <a:lnSpc>
                <a:spcPct val="107000"/>
              </a:lnSpc>
              <a:spcBef>
                <a:spcPts val="200"/>
              </a:spcBef>
            </a:pPr>
            <a:r>
              <a:rPr lang="en-IN" sz="1200" b="1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2.</a:t>
            </a:r>
            <a:r>
              <a:rPr lang="en-IN" sz="1200" b="1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Direct Benefit Transfer (DBT):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	1.Efficient Subsidy Delivery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 Aadhaar is linked to bank accounts for 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direct transfer of government subsidies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such as:                                                                                                                                                                         		1.LPG gas subsidy (PAHAL scheme)                                                                                                                                               		2.Pension disbursement                                                                                                                                         		3.Scholarship payments                                                                                                                                          	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2.Reduces Middlemen and Leakage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 Ensures that benefits reach the correct person without intermediaries.</a:t>
            </a:r>
          </a:p>
          <a:p>
            <a:pPr>
              <a:lnSpc>
                <a:spcPct val="107000"/>
              </a:lnSpc>
              <a:spcBef>
                <a:spcPts val="200"/>
              </a:spcBef>
            </a:pPr>
            <a:r>
              <a:rPr lang="en-IN" sz="1200" b="1" i="1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3</a:t>
            </a:r>
            <a:r>
              <a:rPr lang="en-IN" sz="1200" b="1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 Access to Digital Public Platforms:                                                                                                                                	1.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DigiLocker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 Aadhaar integration allows secure access to digital versions of academic and government documents.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		2.eSign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 Enables Aadhaar-based digital signatures for documents.                                                                           		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3.UMANG App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 Provides access to hundreds of government services through Aadhaar-based authentication.</a:t>
            </a:r>
          </a:p>
          <a:p>
            <a:pPr>
              <a:lnSpc>
                <a:spcPct val="107000"/>
              </a:lnSpc>
              <a:spcBef>
                <a:spcPts val="200"/>
              </a:spcBef>
            </a:pPr>
            <a:r>
              <a:rPr lang="en-IN" sz="12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4</a:t>
            </a:r>
            <a:r>
              <a:rPr lang="en-IN" sz="1200" b="1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Conclusion: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	The 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UID/Aadhaar system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has become the backbone of India's digital infrastructure, offering seamless, secure, and scalable identity verification. Its integration with various platforms enhances transparency, reduces fraud, and facilitates citizen-centric governance.</a:t>
            </a:r>
          </a:p>
          <a:p>
            <a:pPr marL="12700" marR="1690370" indent="12700">
              <a:lnSpc>
                <a:spcPct val="174600"/>
              </a:lnSpc>
              <a:spcBef>
                <a:spcPts val="365"/>
              </a:spcBef>
            </a:pPr>
            <a:endParaRPr sz="1200" dirty="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9430" y="1610486"/>
            <a:ext cx="7537450" cy="14604"/>
          </a:xfrm>
          <a:custGeom>
            <a:avLst/>
            <a:gdLst/>
            <a:ahLst/>
            <a:cxnLst/>
            <a:rect l="l" t="t" r="r" b="b"/>
            <a:pathLst>
              <a:path w="7537450" h="14605">
                <a:moveTo>
                  <a:pt x="0" y="0"/>
                </a:moveTo>
                <a:lnTo>
                  <a:pt x="7537323" y="14092"/>
                </a:lnTo>
              </a:path>
            </a:pathLst>
          </a:custGeom>
          <a:ln w="28573">
            <a:solidFill>
              <a:srgbClr val="0D0D0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</TotalTime>
  <Words>145</Words>
  <Application>Microsoft Office PowerPoint</Application>
  <PresentationFormat>Custom</PresentationFormat>
  <Paragraphs>20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new</dc:creator>
  <cp:lastModifiedBy>Mounesh</cp:lastModifiedBy>
  <cp:revision>17</cp:revision>
  <dcterms:created xsi:type="dcterms:W3CDTF">2025-04-24T16:51:59Z</dcterms:created>
  <dcterms:modified xsi:type="dcterms:W3CDTF">2025-05-05T13:40:50Z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2025-04-23T00:00:00Z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2025-04-24T00:00:00Z</vt:filetime>
  </property>
  <property fmtid="{D5CDD505-2E9C-101B-9397-08002B2CF9AE}" pid="5" name="Producer">
    <vt:lpwstr>Microsoft® PowerPoint® 2016</vt:lpwstr>
  </property>
</Properties>
</file>