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2506" y="-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66700" y="571499"/>
            <a:ext cx="638556" cy="92354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2650" y="471176"/>
            <a:ext cx="5943600" cy="10393871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604520">
              <a:lnSpc>
                <a:spcPct val="100000"/>
              </a:lnSpc>
              <a:spcBef>
                <a:spcPts val="280"/>
              </a:spcBef>
            </a:pPr>
            <a:r>
              <a:rPr sz="1500" b="1" spc="100" dirty="0">
                <a:latin typeface="Cambria"/>
                <a:cs typeface="Cambria"/>
              </a:rPr>
              <a:t>ALVA’S</a:t>
            </a:r>
            <a:r>
              <a:rPr sz="1500" b="1" spc="310" dirty="0">
                <a:latin typeface="Cambria"/>
                <a:cs typeface="Cambria"/>
              </a:rPr>
              <a:t> </a:t>
            </a:r>
            <a:r>
              <a:rPr sz="1500" b="1" spc="85" dirty="0">
                <a:latin typeface="Cambria"/>
                <a:cs typeface="Cambria"/>
              </a:rPr>
              <a:t>INSTITUTE</a:t>
            </a:r>
            <a:r>
              <a:rPr sz="1500" b="1" spc="290" dirty="0">
                <a:latin typeface="Cambria"/>
                <a:cs typeface="Cambria"/>
              </a:rPr>
              <a:t> </a:t>
            </a:r>
            <a:r>
              <a:rPr sz="1500" b="1" spc="85" dirty="0">
                <a:latin typeface="Cambria"/>
                <a:cs typeface="Cambria"/>
              </a:rPr>
              <a:t>OF</a:t>
            </a:r>
            <a:r>
              <a:rPr sz="1500" b="1" spc="345" dirty="0">
                <a:latin typeface="Cambria"/>
                <a:cs typeface="Cambria"/>
              </a:rPr>
              <a:t> </a:t>
            </a:r>
            <a:r>
              <a:rPr sz="1500" b="1" spc="114" dirty="0">
                <a:latin typeface="Cambria"/>
                <a:cs typeface="Cambria"/>
              </a:rPr>
              <a:t>ENGINEERING</a:t>
            </a:r>
            <a:r>
              <a:rPr sz="1500" b="1" spc="370" dirty="0">
                <a:latin typeface="Cambria"/>
                <a:cs typeface="Cambria"/>
              </a:rPr>
              <a:t> </a:t>
            </a:r>
            <a:r>
              <a:rPr sz="1500" b="1" dirty="0">
                <a:latin typeface="Cambria"/>
                <a:cs typeface="Cambria"/>
              </a:rPr>
              <a:t>&amp;</a:t>
            </a:r>
            <a:r>
              <a:rPr sz="1500" b="1" spc="260" dirty="0">
                <a:latin typeface="Cambria"/>
                <a:cs typeface="Cambria"/>
              </a:rPr>
              <a:t> </a:t>
            </a:r>
            <a:r>
              <a:rPr sz="1500" b="1" spc="100" dirty="0">
                <a:latin typeface="Cambria"/>
                <a:cs typeface="Cambria"/>
              </a:rPr>
              <a:t>TECHNOLOGY</a:t>
            </a:r>
            <a:endParaRPr sz="1500" dirty="0">
              <a:latin typeface="Cambria"/>
              <a:cs typeface="Cambria"/>
            </a:endParaRPr>
          </a:p>
          <a:p>
            <a:pPr marR="204470" algn="ctr">
              <a:lnSpc>
                <a:spcPct val="100000"/>
              </a:lnSpc>
              <a:spcBef>
                <a:spcPts val="165"/>
              </a:spcBef>
            </a:pPr>
            <a:r>
              <a:rPr lang="en-US" sz="1400" b="1" spc="60" dirty="0">
                <a:latin typeface="Cambria"/>
                <a:cs typeface="Cambria"/>
              </a:rPr>
              <a:t>        </a:t>
            </a:r>
            <a:r>
              <a:rPr sz="1400" b="1" spc="60" dirty="0" err="1">
                <a:latin typeface="Cambria"/>
                <a:cs typeface="Cambria"/>
              </a:rPr>
              <a:t>Shobhavana</a:t>
            </a:r>
            <a:r>
              <a:rPr sz="1400" b="1" spc="400" dirty="0">
                <a:latin typeface="Cambria"/>
                <a:cs typeface="Cambria"/>
              </a:rPr>
              <a:t> </a:t>
            </a:r>
            <a:r>
              <a:rPr sz="1400" b="1" spc="80" dirty="0">
                <a:latin typeface="Cambria"/>
                <a:cs typeface="Cambria"/>
              </a:rPr>
              <a:t>Campus,</a:t>
            </a:r>
            <a:r>
              <a:rPr sz="1400" b="1" spc="49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Mijar,</a:t>
            </a:r>
            <a:r>
              <a:rPr sz="1400" b="1" spc="385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Moodbidri,</a:t>
            </a:r>
            <a:r>
              <a:rPr sz="1400" b="1" spc="420" dirty="0">
                <a:latin typeface="Cambria"/>
                <a:cs typeface="Cambria"/>
              </a:rPr>
              <a:t> </a:t>
            </a:r>
            <a:r>
              <a:rPr sz="1400" b="1" spc="55" dirty="0">
                <a:latin typeface="Cambria"/>
                <a:cs typeface="Cambria"/>
              </a:rPr>
              <a:t>D.</a:t>
            </a:r>
            <a:r>
              <a:rPr sz="1400" b="1" spc="-155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K</a:t>
            </a:r>
            <a:r>
              <a:rPr sz="1400" b="1" spc="49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-</a:t>
            </a:r>
            <a:r>
              <a:rPr sz="1400" b="1" spc="305" dirty="0">
                <a:latin typeface="Cambria"/>
                <a:cs typeface="Cambria"/>
              </a:rPr>
              <a:t> </a:t>
            </a:r>
            <a:r>
              <a:rPr sz="1400" b="1" spc="65" dirty="0">
                <a:latin typeface="Cambria"/>
                <a:cs typeface="Cambria"/>
              </a:rPr>
              <a:t>574225</a:t>
            </a:r>
            <a:endParaRPr sz="1400" dirty="0">
              <a:latin typeface="Cambria"/>
              <a:cs typeface="Cambria"/>
            </a:endParaRPr>
          </a:p>
          <a:p>
            <a:pPr marR="333375" algn="ctr">
              <a:lnSpc>
                <a:spcPct val="100000"/>
              </a:lnSpc>
              <a:spcBef>
                <a:spcPts val="320"/>
              </a:spcBef>
            </a:pPr>
            <a:r>
              <a:rPr sz="1400" b="1" spc="50" dirty="0">
                <a:latin typeface="Cambria"/>
                <a:cs typeface="Cambria"/>
              </a:rPr>
              <a:t>Phone:</a:t>
            </a:r>
            <a:r>
              <a:rPr sz="1400" b="1" spc="280" dirty="0">
                <a:latin typeface="Cambria"/>
                <a:cs typeface="Cambria"/>
              </a:rPr>
              <a:t> </a:t>
            </a:r>
            <a:r>
              <a:rPr sz="1400" b="1" spc="75" dirty="0">
                <a:latin typeface="Cambria"/>
                <a:cs typeface="Cambria"/>
              </a:rPr>
              <a:t>08258-</a:t>
            </a:r>
            <a:r>
              <a:rPr sz="1400" b="1" spc="80" dirty="0">
                <a:latin typeface="Cambria"/>
                <a:cs typeface="Cambria"/>
              </a:rPr>
              <a:t>262725,</a:t>
            </a:r>
            <a:r>
              <a:rPr sz="1400" b="1" spc="320" dirty="0">
                <a:latin typeface="Cambria"/>
                <a:cs typeface="Cambria"/>
              </a:rPr>
              <a:t> </a:t>
            </a:r>
            <a:r>
              <a:rPr sz="1400" b="1" spc="60" dirty="0">
                <a:latin typeface="Cambria"/>
                <a:cs typeface="Cambria"/>
              </a:rPr>
              <a:t>Fax:</a:t>
            </a:r>
            <a:r>
              <a:rPr sz="1400" b="1" spc="325" dirty="0">
                <a:latin typeface="Cambria"/>
                <a:cs typeface="Cambria"/>
              </a:rPr>
              <a:t> </a:t>
            </a:r>
            <a:r>
              <a:rPr sz="1400" b="1" spc="80" dirty="0">
                <a:latin typeface="Cambria"/>
                <a:cs typeface="Cambria"/>
              </a:rPr>
              <a:t>08258-</a:t>
            </a:r>
            <a:r>
              <a:rPr sz="1400" b="1" spc="65" dirty="0">
                <a:latin typeface="Cambria"/>
                <a:cs typeface="Cambria"/>
              </a:rPr>
              <a:t>262726</a:t>
            </a:r>
            <a:endParaRPr sz="14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360"/>
              </a:spcBef>
            </a:pPr>
            <a:endParaRPr sz="1400" dirty="0">
              <a:latin typeface="Cambria"/>
              <a:cs typeface="Cambria"/>
            </a:endParaRPr>
          </a:p>
          <a:p>
            <a:pPr marL="25400" marR="5080" algn="just">
              <a:lnSpc>
                <a:spcPct val="113100"/>
              </a:lnSpc>
            </a:pP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Report  on  Orientation  Program  on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"</a:t>
            </a:r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</a:rPr>
              <a:t>AIML Applications And Infosys Spring Board Certifications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” Under Total Quality Management in Teaching Learning</a:t>
            </a:r>
            <a:endParaRPr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>
              <a:lnSpc>
                <a:spcPct val="100000"/>
              </a:lnSpc>
              <a:spcBef>
                <a:spcPts val="165"/>
              </a:spcBef>
            </a:pPr>
            <a:endParaRPr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25400" algn="just">
              <a:lnSpc>
                <a:spcPct val="100000"/>
              </a:lnSpc>
            </a:pP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VENUE </a:t>
            </a:r>
            <a:r>
              <a:rPr sz="12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: ISE classrooms and ISE lab</a:t>
            </a:r>
          </a:p>
          <a:p>
            <a:pPr marL="25400">
              <a:lnSpc>
                <a:spcPct val="100000"/>
              </a:lnSpc>
              <a:spcBef>
                <a:spcPts val="200"/>
              </a:spcBef>
            </a:pP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Date</a:t>
            </a:r>
            <a:r>
              <a:rPr sz="12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: </a:t>
            </a:r>
            <a:r>
              <a:rPr lang="en-IN" sz="1200" dirty="0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02</a:t>
            </a:r>
            <a:r>
              <a:rPr sz="1200" dirty="0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/0</a:t>
            </a:r>
            <a:r>
              <a:rPr lang="en-IN" sz="1200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4</a:t>
            </a:r>
            <a:r>
              <a:rPr sz="1200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/2024</a:t>
            </a:r>
            <a:endParaRPr lang="en-US"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25400">
              <a:lnSpc>
                <a:spcPct val="100000"/>
              </a:lnSpc>
              <a:spcBef>
                <a:spcPts val="200"/>
              </a:spcBef>
            </a:pPr>
            <a:endParaRPr lang="en-IN"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25400">
              <a:lnSpc>
                <a:spcPct val="100000"/>
              </a:lnSpc>
              <a:spcBef>
                <a:spcPts val="200"/>
              </a:spcBef>
            </a:pP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Resource Person:</a:t>
            </a:r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IN" sz="1200" b="1" dirty="0" err="1">
                <a:latin typeface="Cambria" panose="02040503050406030204" pitchFamily="18" charset="0"/>
                <a:ea typeface="Cambria" panose="02040503050406030204" pitchFamily="18" charset="0"/>
              </a:rPr>
              <a:t>Dr.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</a:rPr>
              <a:t> Pradeep V, 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Associate Professor, ISE, AIET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2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07000"/>
              </a:lnSpc>
              <a:spcBef>
                <a:spcPts val="200"/>
              </a:spcBef>
            </a:pPr>
            <a:r>
              <a:rPr lang="en-IN" sz="1200" b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AIML Applications &amp; Infosys Springboard Certifications</a:t>
            </a:r>
          </a:p>
          <a:p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1. Introduction to AIML Applications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Artificial Intelligence (AI)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and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Machine Learning (ML)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are transforming industries through data-driven automation, intelligent systems, and predictive analytics.                                                                                                   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Key AIML Applications Discussed:</a:t>
            </a:r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	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1.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Healthcare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Disease prediction, medical imaging diagnostics                                                                              	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2. Finance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Fraud detection, credit scoring, algorithmic trading                                                             	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3.Retail &amp; E-commerce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Personalized recommendations, chatbots                                                       	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4.Smart Systems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Self-driving vehicles, smart assistants (e.g., Alexa)                                      	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5.Education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Intelligent tutoring systems, automated grading                                               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Learning Outcome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</a:t>
            </a:r>
            <a:b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Students understood how AIML algorithms are applied to real-world problems and how these technologies are shaping industry standards.</a:t>
            </a:r>
          </a:p>
          <a:p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2. Infosys Springboard Certifications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What is Infosys Springboard?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Infosys Springboard is a digital platform offering free, industry-relevant learning resources and certification programs in areas like AI, ML, data science, and software development.                                                            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Certification Process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                                                                                                                                                              	1.Self-paced courses on AI/ML fundamentals and projects                                                                      	2.Video lectures, quizzes, and hands-on labs                                                                                              	3.Final assessment for certification                                                                                                                             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Topics Covered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(examples):                                                                                                                                                            	1.Introduction to Machine Learning                                                                                                                              	2.Supervised vs. Unsupervised Learning                                                                                                                                                                          	3.Neural Networks and Deep Learning                                                                                                                      	4.Python for Data Science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Benefits of Certification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                                                                                                                                                    1.Industry recognition from Infosys                                                                                                                                                        2.Enhances student resumes and LinkedIn profiles                                                                                                                3.Provides a foundation for internships and job placements</a:t>
            </a:r>
          </a:p>
          <a:p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3. Implementation in the Program                                                                                                                                       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1.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Students enrolled in Springboard courses parallel to their academic curriculum                                                             2.Faculty guided students on how to select relevant AIML certification paths                                                         3.Certification completions were encouraged as part of skill-building initiatives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 </a:t>
            </a:r>
          </a:p>
          <a:p>
            <a:pPr marL="12700" marR="1690370" indent="12700">
              <a:lnSpc>
                <a:spcPct val="174600"/>
              </a:lnSpc>
              <a:spcBef>
                <a:spcPts val="365"/>
              </a:spcBef>
            </a:pPr>
            <a:endParaRPr sz="1200" dirty="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430" y="1610486"/>
            <a:ext cx="7537450" cy="14604"/>
          </a:xfrm>
          <a:custGeom>
            <a:avLst/>
            <a:gdLst/>
            <a:ahLst/>
            <a:cxnLst/>
            <a:rect l="l" t="t" r="r" b="b"/>
            <a:pathLst>
              <a:path w="7537450" h="14605">
                <a:moveTo>
                  <a:pt x="0" y="0"/>
                </a:moveTo>
                <a:lnTo>
                  <a:pt x="7537323" y="14092"/>
                </a:lnTo>
              </a:path>
            </a:pathLst>
          </a:custGeom>
          <a:ln w="28573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</TotalTime>
  <Words>116</Words>
  <Application>Microsoft Office PowerPoint</Application>
  <PresentationFormat>Custom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new</dc:creator>
  <cp:lastModifiedBy>Mounesh</cp:lastModifiedBy>
  <cp:revision>14</cp:revision>
  <dcterms:created xsi:type="dcterms:W3CDTF">2025-04-24T16:51:59Z</dcterms:created>
  <dcterms:modified xsi:type="dcterms:W3CDTF">2025-05-05T13:39:51Z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2025-04-23T00:00:00Z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2025-04-24T00:00:00Z</vt:filetime>
  </property>
  <property fmtid="{D5CDD505-2E9C-101B-9397-08002B2CF9AE}" pid="5" name="Producer">
    <vt:lpwstr>Microsoft® PowerPoint® 2016</vt:lpwstr>
  </property>
</Properties>
</file>