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175" cy="9239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650" y="469900"/>
            <a:ext cx="6781799" cy="10613289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09"/>
              </a:spcBef>
            </a:pPr>
            <a:r>
              <a:rPr lang="en-US" sz="1500" b="1" spc="130" dirty="0">
                <a:latin typeface="Cambria"/>
                <a:cs typeface="Cambria"/>
              </a:rPr>
              <a:t>        </a:t>
            </a:r>
            <a:r>
              <a:rPr sz="1500" b="1" spc="130" dirty="0">
                <a:latin typeface="Cambria"/>
                <a:cs typeface="Cambria"/>
              </a:rPr>
              <a:t>ALVA’S</a:t>
            </a:r>
            <a:r>
              <a:rPr sz="1500" b="1" spc="195" dirty="0">
                <a:latin typeface="Cambria"/>
                <a:cs typeface="Cambria"/>
              </a:rPr>
              <a:t> </a:t>
            </a:r>
            <a:r>
              <a:rPr sz="1500" b="1" spc="105" dirty="0">
                <a:latin typeface="Cambria"/>
                <a:cs typeface="Cambria"/>
              </a:rPr>
              <a:t>INSTITUTE</a:t>
            </a:r>
            <a:r>
              <a:rPr sz="1500" b="1" spc="180" dirty="0">
                <a:latin typeface="Cambria"/>
                <a:cs typeface="Cambria"/>
              </a:rPr>
              <a:t> </a:t>
            </a:r>
            <a:r>
              <a:rPr sz="1500" b="1" spc="175" dirty="0">
                <a:latin typeface="Cambria"/>
                <a:cs typeface="Cambria"/>
              </a:rPr>
              <a:t>OF</a:t>
            </a:r>
            <a:r>
              <a:rPr sz="1500" b="1" spc="190" dirty="0">
                <a:latin typeface="Cambria"/>
                <a:cs typeface="Cambria"/>
              </a:rPr>
              <a:t> </a:t>
            </a:r>
            <a:r>
              <a:rPr sz="1500" b="1" spc="140" dirty="0">
                <a:latin typeface="Cambria"/>
                <a:cs typeface="Cambria"/>
              </a:rPr>
              <a:t>ENGINEERING</a:t>
            </a:r>
            <a:r>
              <a:rPr sz="1500" b="1" spc="1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&amp;</a:t>
            </a:r>
            <a:r>
              <a:rPr sz="1500" b="1" spc="180" dirty="0">
                <a:latin typeface="Cambria"/>
                <a:cs typeface="Cambria"/>
              </a:rPr>
              <a:t> </a:t>
            </a:r>
            <a:r>
              <a:rPr sz="1500" b="1" spc="135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L="927100" marR="372745" indent="-457200">
              <a:lnSpc>
                <a:spcPct val="112900"/>
              </a:lnSpc>
              <a:spcBef>
                <a:spcPts val="50"/>
              </a:spcBef>
            </a:pPr>
            <a:r>
              <a:rPr sz="1400" b="1" spc="80" dirty="0">
                <a:latin typeface="Cambria"/>
                <a:cs typeface="Cambria"/>
              </a:rPr>
              <a:t>Shobhavana</a:t>
            </a:r>
            <a:r>
              <a:rPr sz="1400" b="1" spc="190" dirty="0">
                <a:latin typeface="Cambria"/>
                <a:cs typeface="Cambria"/>
              </a:rPr>
              <a:t> </a:t>
            </a:r>
            <a:r>
              <a:rPr sz="1400" b="1" spc="110" dirty="0">
                <a:latin typeface="Cambria"/>
                <a:cs typeface="Cambria"/>
              </a:rPr>
              <a:t>Campus,</a:t>
            </a:r>
            <a:r>
              <a:rPr sz="1400" b="1" spc="21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Mijar,</a:t>
            </a:r>
            <a:r>
              <a:rPr sz="1400" b="1" spc="19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Moodbidri,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130" dirty="0">
                <a:latin typeface="Cambria"/>
                <a:cs typeface="Cambria"/>
              </a:rPr>
              <a:t>D.K</a:t>
            </a:r>
            <a:r>
              <a:rPr sz="1400" b="1" spc="2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19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574225 </a:t>
            </a:r>
            <a:r>
              <a:rPr sz="1400" b="1" spc="70" dirty="0">
                <a:latin typeface="Cambria"/>
                <a:cs typeface="Cambria"/>
              </a:rPr>
              <a:t>Phone: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100" dirty="0">
                <a:latin typeface="Cambria"/>
                <a:cs typeface="Cambria"/>
              </a:rPr>
              <a:t>262725,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95" dirty="0">
                <a:latin typeface="Cambria"/>
                <a:cs typeface="Cambria"/>
              </a:rPr>
              <a:t>Fax: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8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295"/>
              </a:spcBef>
            </a:pPr>
            <a:endParaRPr sz="1400" dirty="0">
              <a:latin typeface="Cambria"/>
              <a:cs typeface="Cambria"/>
            </a:endParaRPr>
          </a:p>
          <a:p>
            <a:pPr marL="12700" marR="5715" algn="just">
              <a:lnSpc>
                <a:spcPct val="1133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on Orientation Program 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 Case Study of Literature Review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 Total Quality Management in Teaching 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12700" algn="just">
              <a:lnSpc>
                <a:spcPct val="100000"/>
              </a:lnSpc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12700" algn="just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IN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26</a:t>
            </a:r>
            <a:r>
              <a:rPr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Pradeep Nayak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 </a:t>
            </a:r>
            <a:r>
              <a:rPr sz="12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</a:t>
            </a:r>
            <a:r>
              <a:rPr lang="en-IN"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istant</a:t>
            </a:r>
            <a:r>
              <a:rPr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AIET</a:t>
            </a: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12700">
              <a:lnSpc>
                <a:spcPct val="100000"/>
              </a:lnSpc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Case Study on Literature Review – Paper Preparation &amp; Conference Publication: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Objective:</a:t>
            </a: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To guide students or faculty through the systematic process of preparing a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review paper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, analyzing existing research, identifying gaps, and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publishing in academic conferences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—a valuable academic and research skill.</a:t>
            </a:r>
          </a:p>
          <a:p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What is a Literature Review?</a:t>
            </a: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literature review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is a scholarly analysis of published information on a particular topic. It: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Summarizes current knowledge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Highlights research gaps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Establishes a theoretical framework for new research</a:t>
            </a:r>
          </a:p>
          <a:p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Key Steps in the Case Study</a:t>
            </a:r>
          </a:p>
          <a:p>
            <a:pPr>
              <a:buFont typeface="+mj-lt"/>
              <a:buAutoNum type="arabicPeriod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Topic Selection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Aligned with emerging technologies (e.g., AI in healthcare, Blockchain in education, ICT in learning)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Relevance to current industry or academic needs</a:t>
            </a:r>
          </a:p>
          <a:p>
            <a:pPr>
              <a:buFont typeface="+mj-lt"/>
              <a:buAutoNum type="arabicPeriod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Research Collection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Use of academic databases: IEEE Xplore, Springer, ACM Digital Library, ScienceDirect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Selection of peer-reviewed journals, recent studies (last 5–10 years)</a:t>
            </a:r>
          </a:p>
          <a:p>
            <a:pPr>
              <a:buFont typeface="+mj-lt"/>
              <a:buAutoNum type="arabicPeriod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Review and Categorization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Thematic or chronological classification of literature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Comparative analysis of different methodologies or results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Identification of trends, contradictions, and gaps</a:t>
            </a:r>
          </a:p>
          <a:p>
            <a:pPr>
              <a:buFont typeface="+mj-lt"/>
              <a:buAutoNum type="arabicPeriod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Writing the Paper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Structured format: Abstract, Introduction, Related Work, Discussion, Conclusion, References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Use of referencing tools like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Mendeley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Zotero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, or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EndNote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Editing and Feedback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Peer review within the department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Plagiarism check using tools like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Turnitin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or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Grammarly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Conference Submission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Targeted technical conferences (national/international)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Formatting as per IEEE/ACM or other conference guidelines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Online submission portals (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EasyChair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, EDAS, etc.)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Outcome: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A polished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review paper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on a chosen ICT-related or technical topic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Publication or presentation at a conference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, boosting the academic profile of the author(s)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Enhanced research, writing, and presentation skills</a:t>
            </a:r>
          </a:p>
          <a:p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0">
              <a:lnSpc>
                <a:spcPct val="100000"/>
              </a:lnSpc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1200" dirty="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50" y="1610359"/>
            <a:ext cx="7539990" cy="13970"/>
          </a:xfrm>
          <a:custGeom>
            <a:avLst/>
            <a:gdLst/>
            <a:ahLst/>
            <a:cxnLst/>
            <a:rect l="l" t="t" r="r" b="b"/>
            <a:pathLst>
              <a:path w="7539990" h="13969">
                <a:moveTo>
                  <a:pt x="0" y="0"/>
                </a:moveTo>
                <a:lnTo>
                  <a:pt x="7539990" y="13622"/>
                </a:lnTo>
              </a:path>
            </a:pathLst>
          </a:custGeom>
          <a:ln w="28574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A9C1916-A3D8-43DE-A847-7FEAE527CF89}"/>
              </a:ext>
            </a:extLst>
          </p:cNvPr>
          <p:cNvSpPr txBox="1"/>
          <p:nvPr/>
        </p:nvSpPr>
        <p:spPr>
          <a:xfrm>
            <a:off x="1893627" y="5083369"/>
            <a:ext cx="37872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346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6</cp:revision>
  <dcterms:created xsi:type="dcterms:W3CDTF">2025-04-22T16:50:19Z</dcterms:created>
  <dcterms:modified xsi:type="dcterms:W3CDTF">2025-05-05T13:38:24Z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2025-04-22T00:00:00Z</vt:filetime>
  </property>
  <property fmtid="{D5CDD505-2E9C-101B-9397-08002B2CF9AE}" pid="5" name="Producer">
    <vt:lpwstr>www.ilovepdf.com</vt:lpwstr>
  </property>
</Properties>
</file>