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2506" y="-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700" y="571499"/>
            <a:ext cx="638556" cy="92354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8950" y="518888"/>
            <a:ext cx="6649720" cy="1080680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604520">
              <a:lnSpc>
                <a:spcPct val="100000"/>
              </a:lnSpc>
              <a:spcBef>
                <a:spcPts val="280"/>
              </a:spcBef>
            </a:pPr>
            <a:r>
              <a:rPr sz="1500" b="1" spc="100" dirty="0">
                <a:latin typeface="Cambria"/>
                <a:cs typeface="Cambria"/>
              </a:rPr>
              <a:t>ALVA’S</a:t>
            </a:r>
            <a:r>
              <a:rPr sz="1500" b="1" spc="31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INSTITUTE</a:t>
            </a:r>
            <a:r>
              <a:rPr sz="1500" b="1" spc="290" dirty="0">
                <a:latin typeface="Cambria"/>
                <a:cs typeface="Cambria"/>
              </a:rPr>
              <a:t> </a:t>
            </a:r>
            <a:r>
              <a:rPr sz="1500" b="1" spc="85" dirty="0">
                <a:latin typeface="Cambria"/>
                <a:cs typeface="Cambria"/>
              </a:rPr>
              <a:t>OF</a:t>
            </a:r>
            <a:r>
              <a:rPr sz="1500" b="1" spc="345" dirty="0">
                <a:latin typeface="Cambria"/>
                <a:cs typeface="Cambria"/>
              </a:rPr>
              <a:t> </a:t>
            </a:r>
            <a:r>
              <a:rPr sz="1500" b="1" spc="114" dirty="0">
                <a:latin typeface="Cambria"/>
                <a:cs typeface="Cambria"/>
              </a:rPr>
              <a:t>ENGINEERING</a:t>
            </a:r>
            <a:r>
              <a:rPr sz="1500" b="1" spc="370" dirty="0">
                <a:latin typeface="Cambria"/>
                <a:cs typeface="Cambria"/>
              </a:rPr>
              <a:t> </a:t>
            </a:r>
            <a:r>
              <a:rPr sz="1500" b="1" dirty="0">
                <a:latin typeface="Cambria"/>
                <a:cs typeface="Cambria"/>
              </a:rPr>
              <a:t>&amp;</a:t>
            </a:r>
            <a:r>
              <a:rPr sz="1500" b="1" spc="260" dirty="0">
                <a:latin typeface="Cambria"/>
                <a:cs typeface="Cambria"/>
              </a:rPr>
              <a:t> </a:t>
            </a:r>
            <a:r>
              <a:rPr sz="1500" b="1" spc="100" dirty="0">
                <a:latin typeface="Cambria"/>
                <a:cs typeface="Cambria"/>
              </a:rPr>
              <a:t>TECHNOLOGY</a:t>
            </a:r>
            <a:endParaRPr sz="1500" dirty="0">
              <a:latin typeface="Cambria"/>
              <a:cs typeface="Cambria"/>
            </a:endParaRPr>
          </a:p>
          <a:p>
            <a:pPr marR="204470" algn="ctr">
              <a:lnSpc>
                <a:spcPct val="100000"/>
              </a:lnSpc>
              <a:spcBef>
                <a:spcPts val="165"/>
              </a:spcBef>
            </a:pPr>
            <a:r>
              <a:rPr sz="1400" b="1" spc="60" dirty="0">
                <a:latin typeface="Cambria"/>
                <a:cs typeface="Cambria"/>
              </a:rPr>
              <a:t>Shobhavana</a:t>
            </a:r>
            <a:r>
              <a:rPr sz="1400" b="1" spc="400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Campus,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Mijar,</a:t>
            </a:r>
            <a:r>
              <a:rPr sz="1400" b="1" spc="38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Moodbidri,</a:t>
            </a:r>
            <a:r>
              <a:rPr sz="1400" b="1" spc="420" dirty="0">
                <a:latin typeface="Cambria"/>
                <a:cs typeface="Cambria"/>
              </a:rPr>
              <a:t> </a:t>
            </a:r>
            <a:r>
              <a:rPr sz="1400" b="1" spc="55" dirty="0">
                <a:latin typeface="Cambria"/>
                <a:cs typeface="Cambria"/>
              </a:rPr>
              <a:t>D.</a:t>
            </a:r>
            <a:r>
              <a:rPr sz="1400" b="1" spc="-15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K</a:t>
            </a:r>
            <a:r>
              <a:rPr sz="1400" b="1" spc="49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-</a:t>
            </a:r>
            <a:r>
              <a:rPr sz="1400" b="1" spc="305" dirty="0">
                <a:latin typeface="Cambria"/>
                <a:cs typeface="Cambria"/>
              </a:rPr>
              <a:t> </a:t>
            </a:r>
            <a:r>
              <a:rPr sz="1400" b="1" spc="65" dirty="0">
                <a:latin typeface="Cambria"/>
                <a:cs typeface="Cambria"/>
              </a:rPr>
              <a:t>574225</a:t>
            </a:r>
            <a:endParaRPr sz="1400" dirty="0">
              <a:latin typeface="Cambria"/>
              <a:cs typeface="Cambria"/>
            </a:endParaRPr>
          </a:p>
          <a:p>
            <a:pPr marR="333375" algn="ctr">
              <a:lnSpc>
                <a:spcPct val="100000"/>
              </a:lnSpc>
              <a:spcBef>
                <a:spcPts val="320"/>
              </a:spcBef>
            </a:pPr>
            <a:r>
              <a:rPr sz="1400" b="1" spc="50" dirty="0">
                <a:latin typeface="Cambria"/>
                <a:cs typeface="Cambria"/>
              </a:rPr>
              <a:t>Phone:</a:t>
            </a:r>
            <a:r>
              <a:rPr sz="1400" b="1" spc="280" dirty="0">
                <a:latin typeface="Cambria"/>
                <a:cs typeface="Cambria"/>
              </a:rPr>
              <a:t> </a:t>
            </a:r>
            <a:r>
              <a:rPr sz="1400" b="1" spc="75" dirty="0">
                <a:latin typeface="Cambria"/>
                <a:cs typeface="Cambria"/>
              </a:rPr>
              <a:t>08258-</a:t>
            </a:r>
            <a:r>
              <a:rPr sz="1400" b="1" spc="80" dirty="0">
                <a:latin typeface="Cambria"/>
                <a:cs typeface="Cambria"/>
              </a:rPr>
              <a:t>262725,</a:t>
            </a:r>
            <a:r>
              <a:rPr sz="1400" b="1" spc="320" dirty="0">
                <a:latin typeface="Cambria"/>
                <a:cs typeface="Cambria"/>
              </a:rPr>
              <a:t> </a:t>
            </a:r>
            <a:r>
              <a:rPr sz="1400" b="1" spc="60" dirty="0">
                <a:latin typeface="Cambria"/>
                <a:cs typeface="Cambria"/>
              </a:rPr>
              <a:t>Fax:</a:t>
            </a:r>
            <a:r>
              <a:rPr sz="1400" b="1" spc="325" dirty="0">
                <a:latin typeface="Cambria"/>
                <a:cs typeface="Cambria"/>
              </a:rPr>
              <a:t> </a:t>
            </a:r>
            <a:r>
              <a:rPr sz="1400" b="1" spc="80" dirty="0">
                <a:latin typeface="Cambria"/>
                <a:cs typeface="Cambria"/>
              </a:rPr>
              <a:t>08258-</a:t>
            </a:r>
            <a:r>
              <a:rPr sz="1400" b="1" spc="65" dirty="0">
                <a:latin typeface="Cambria"/>
                <a:cs typeface="Cambria"/>
              </a:rPr>
              <a:t>262726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360"/>
              </a:spcBef>
            </a:pPr>
            <a:endParaRPr sz="1400" dirty="0">
              <a:latin typeface="Cambria"/>
              <a:cs typeface="Cambria"/>
            </a:endParaRPr>
          </a:p>
          <a:p>
            <a:pPr marL="25400" marR="5080" algn="just">
              <a:lnSpc>
                <a:spcPct val="1131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Report  on  Orientation  Program  on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"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Advanced My SQL complex queries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” Under Total Quality Management in Teaching Learning</a:t>
            </a: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0000"/>
              </a:lnSpc>
              <a:spcBef>
                <a:spcPts val="165"/>
              </a:spcBef>
            </a:pPr>
            <a:endParaRPr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 algn="just">
              <a:lnSpc>
                <a:spcPct val="100000"/>
              </a:lnSpc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VENUE 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ISE classrooms and ISE lab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Date</a:t>
            </a:r>
            <a:r>
              <a:rPr sz="1200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: </a:t>
            </a:r>
            <a:r>
              <a:rPr lang="en-IN"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25</a:t>
            </a:r>
            <a:r>
              <a:rPr sz="1200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/03/2024</a:t>
            </a:r>
            <a:endParaRPr lang="en-US" sz="1200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Resource Person: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Mr. Naveen G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, </a:t>
            </a:r>
            <a:r>
              <a:rPr sz="1200" b="1" dirty="0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Ass</a:t>
            </a:r>
            <a:r>
              <a:rPr lang="en-IN"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istant</a:t>
            </a:r>
            <a:r>
              <a:rPr sz="1200" b="1" smtClean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 </a:t>
            </a:r>
            <a:r>
              <a:rPr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Professor, ISE, AIE</a:t>
            </a:r>
            <a:r>
              <a:rPr lang="en-US" sz="1200" b="1" dirty="0">
                <a:latin typeface="Cambria" panose="02040503050406030204" pitchFamily="18" charset="0"/>
                <a:ea typeface="Cambria" panose="02040503050406030204" pitchFamily="18" charset="0"/>
                <a:cs typeface="Cambria"/>
              </a:rPr>
              <a:t>T</a:t>
            </a:r>
          </a:p>
          <a:p>
            <a:pPr marL="25400">
              <a:lnSpc>
                <a:spcPct val="100000"/>
              </a:lnSpc>
              <a:spcBef>
                <a:spcPts val="200"/>
              </a:spcBef>
            </a:pPr>
            <a:endParaRPr lang="en-US" sz="1200" b="1" dirty="0">
              <a:latin typeface="Cambria" panose="02040503050406030204" pitchFamily="18" charset="0"/>
              <a:ea typeface="Cambria" panose="02040503050406030204" pitchFamily="18" charset="0"/>
              <a:cs typeface="Cambria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Session Focus: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Hands-on practice with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Advanced MySQL queries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to solve 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real-world, company-specific database problems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—ideal for students preparing for technical interviews and industry roles.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Key Concepts Covered</a:t>
            </a:r>
            <a:endParaRPr lang="en-IN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Advanced Joins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INNER JOIN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LEFT JOIN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RIGHT JOIN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FULL OUTER JOIN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2.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Self-joins and multi-table joins                                                                                                                                                  3.Use cases: Employee-manager hierarchy, product-customer relationship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Subqueries            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1.Scalar, row, and table subqueries                                                                                                                           2.Correlated subqueries                                                                                                                                                           3.Use cases: Finding top-performing employees per department, retrieving latest orders by customer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Aggregate Functions &amp; Grouping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GROUP BY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ourier New" panose="02070309020205020404" pitchFamily="49" charset="0"/>
              </a:rPr>
              <a:t>HAVING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2.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Nested aggregations (e.g., average of maximum sales)                                                                                                  3.Grouping sets, rollups (if supported)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Set Operations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altLang="en-US" sz="12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          1.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UNION, INTERSECT, EXCEPT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             2.Use cases: Merging multiple query results or identifying differences between  datasets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sz="1200" b="1" dirty="0" err="1">
                <a:latin typeface="Cambria" panose="02040503050406030204" pitchFamily="18" charset="0"/>
                <a:ea typeface="Cambria" panose="02040503050406030204" pitchFamily="18" charset="0"/>
              </a:rPr>
              <a:t>PracticalActivities</a:t>
            </a:r>
            <a:r>
              <a:rPr lang="en-IN" sz="1200" b="1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                     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1.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HR database: Finding employees with salaries above department average                                                                        2.Sales database: Calculating quarterly revenue per region using window functions                                                           3.E-commerce: Identifying users with repeated purchases and highest lifetime value                                                      4.Logistics: Querying delayed shipments and inventory levels across warehouses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Learning Outcomes:</a:t>
            </a:r>
            <a:r>
              <a:rPr lang="en-IN" sz="12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IN" sz="12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Proficiency in writing and debugging complex SQL queries                                                                                2.Familiarity with database structures used in real companies                                                                                        3.Readiness for technical interviews involving SQL case studies                                                                       4.Improved understanding of relational data analysis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IN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Participants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430" y="1610486"/>
            <a:ext cx="7537450" cy="14604"/>
          </a:xfrm>
          <a:custGeom>
            <a:avLst/>
            <a:gdLst/>
            <a:ahLst/>
            <a:cxnLst/>
            <a:rect l="l" t="t" r="r" b="b"/>
            <a:pathLst>
              <a:path w="7537450" h="14605">
                <a:moveTo>
                  <a:pt x="0" y="0"/>
                </a:moveTo>
                <a:lnTo>
                  <a:pt x="7537323" y="14092"/>
                </a:lnTo>
              </a:path>
            </a:pathLst>
          </a:custGeom>
          <a:ln w="28573">
            <a:solidFill>
              <a:srgbClr val="0D0D0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Rectangle 3">
            <a:extLst>
              <a:ext uri="{FF2B5EF4-FFF2-40B4-BE49-F238E27FC236}">
                <a16:creationId xmlns="" xmlns:a16="http://schemas.microsoft.com/office/drawing/2014/main" id="{EEACDFFF-1B3F-4FBE-BCDF-17AF069D2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86231"/>
            <a:ext cx="184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73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Mounesh</cp:lastModifiedBy>
  <cp:revision>5</cp:revision>
  <dcterms:created xsi:type="dcterms:W3CDTF">2025-04-24T16:51:59Z</dcterms:created>
  <dcterms:modified xsi:type="dcterms:W3CDTF">2025-05-05T13:37:53Z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PowerPoint® 2016</vt:lpwstr>
  </property>
</Properties>
</file>