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7" d="100"/>
          <a:sy n="57" d="100"/>
        </p:scale>
        <p:origin x="-3197" y="-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556" cy="9235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8950" y="518888"/>
            <a:ext cx="6649720" cy="965517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604520">
              <a:lnSpc>
                <a:spcPct val="100000"/>
              </a:lnSpc>
              <a:spcBef>
                <a:spcPts val="280"/>
              </a:spcBef>
            </a:pPr>
            <a:r>
              <a:rPr sz="1500" b="1" spc="100" dirty="0">
                <a:latin typeface="Cambria"/>
                <a:cs typeface="Cambria"/>
              </a:rPr>
              <a:t>ALVA’S</a:t>
            </a:r>
            <a:r>
              <a:rPr sz="1500" b="1" spc="31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INSTITUTE</a:t>
            </a:r>
            <a:r>
              <a:rPr sz="1500" b="1" spc="2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OF</a:t>
            </a:r>
            <a:r>
              <a:rPr sz="1500" b="1" spc="345" dirty="0">
                <a:latin typeface="Cambria"/>
                <a:cs typeface="Cambria"/>
              </a:rPr>
              <a:t> </a:t>
            </a:r>
            <a:r>
              <a:rPr sz="1500" b="1" spc="114" dirty="0">
                <a:latin typeface="Cambria"/>
                <a:cs typeface="Cambria"/>
              </a:rPr>
              <a:t>ENGINEERING</a:t>
            </a:r>
            <a:r>
              <a:rPr sz="1500" b="1" spc="37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&amp;</a:t>
            </a:r>
            <a:r>
              <a:rPr sz="1500" b="1" spc="260" dirty="0">
                <a:latin typeface="Cambria"/>
                <a:cs typeface="Cambria"/>
              </a:rPr>
              <a:t> </a:t>
            </a:r>
            <a:r>
              <a:rPr sz="1500" b="1" spc="100" dirty="0">
                <a:latin typeface="Cambria"/>
                <a:cs typeface="Cambria"/>
              </a:rPr>
              <a:t>TECHNOLOGY</a:t>
            </a:r>
            <a:endParaRPr sz="1500">
              <a:latin typeface="Cambria"/>
              <a:cs typeface="Cambria"/>
            </a:endParaRPr>
          </a:p>
          <a:p>
            <a:pPr marR="204470" algn="ctr">
              <a:lnSpc>
                <a:spcPct val="100000"/>
              </a:lnSpc>
              <a:spcBef>
                <a:spcPts val="165"/>
              </a:spcBef>
            </a:pPr>
            <a:r>
              <a:rPr sz="1400" b="1" spc="60" dirty="0">
                <a:latin typeface="Cambria"/>
                <a:cs typeface="Cambria"/>
              </a:rPr>
              <a:t>Shobhavana</a:t>
            </a:r>
            <a:r>
              <a:rPr sz="1400" b="1" spc="4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Campus,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Mijar,</a:t>
            </a:r>
            <a:r>
              <a:rPr sz="1400" b="1" spc="38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Moodbidri,</a:t>
            </a:r>
            <a:r>
              <a:rPr sz="1400" b="1" spc="42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D.</a:t>
            </a:r>
            <a:r>
              <a:rPr sz="1400" b="1" spc="-15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K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30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574225</a:t>
            </a:r>
            <a:endParaRPr sz="1400">
              <a:latin typeface="Cambria"/>
              <a:cs typeface="Cambria"/>
            </a:endParaRPr>
          </a:p>
          <a:p>
            <a:pPr marR="333375" algn="ctr">
              <a:lnSpc>
                <a:spcPct val="100000"/>
              </a:lnSpc>
              <a:spcBef>
                <a:spcPts val="320"/>
              </a:spcBef>
            </a:pPr>
            <a:r>
              <a:rPr sz="1400" b="1" spc="50" dirty="0">
                <a:latin typeface="Cambria"/>
                <a:cs typeface="Cambria"/>
              </a:rPr>
              <a:t>Phone:</a:t>
            </a:r>
            <a:r>
              <a:rPr sz="1400" b="1" spc="280" dirty="0">
                <a:latin typeface="Cambria"/>
                <a:cs typeface="Cambria"/>
              </a:rPr>
              <a:t> </a:t>
            </a:r>
            <a:r>
              <a:rPr sz="1400" b="1" spc="7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262725,</a:t>
            </a:r>
            <a:r>
              <a:rPr sz="1400" b="1" spc="320" dirty="0">
                <a:latin typeface="Cambria"/>
                <a:cs typeface="Cambria"/>
              </a:rPr>
              <a:t> </a:t>
            </a:r>
            <a:r>
              <a:rPr sz="1400" b="1" spc="60" dirty="0">
                <a:latin typeface="Cambria"/>
                <a:cs typeface="Cambria"/>
              </a:rPr>
              <a:t>Fax:</a:t>
            </a:r>
            <a:r>
              <a:rPr sz="1400" b="1" spc="32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65" dirty="0">
                <a:latin typeface="Cambria"/>
                <a:cs typeface="Cambria"/>
              </a:rPr>
              <a:t>262726</a:t>
            </a: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400">
              <a:latin typeface="Cambria"/>
              <a:cs typeface="Cambria"/>
            </a:endParaRPr>
          </a:p>
          <a:p>
            <a:pPr marL="25400" marR="5080" algn="just">
              <a:lnSpc>
                <a:spcPct val="113100"/>
              </a:lnSpc>
            </a:pPr>
            <a:r>
              <a:rPr sz="1200" b="1" dirty="0">
                <a:latin typeface="Cambria"/>
                <a:cs typeface="Cambria"/>
              </a:rPr>
              <a:t>Report</a:t>
            </a:r>
            <a:r>
              <a:rPr sz="1200" b="1" spc="185" dirty="0">
                <a:latin typeface="Cambria"/>
                <a:cs typeface="Cambria"/>
              </a:rPr>
              <a:t>  </a:t>
            </a:r>
            <a:r>
              <a:rPr sz="1200" b="1" dirty="0">
                <a:latin typeface="Cambria"/>
                <a:cs typeface="Cambria"/>
              </a:rPr>
              <a:t>on</a:t>
            </a:r>
            <a:r>
              <a:rPr sz="1200" b="1" spc="180" dirty="0">
                <a:latin typeface="Cambria"/>
                <a:cs typeface="Cambria"/>
              </a:rPr>
              <a:t>  </a:t>
            </a:r>
            <a:r>
              <a:rPr sz="1200" b="1" spc="50" dirty="0">
                <a:latin typeface="Cambria"/>
                <a:cs typeface="Cambria"/>
              </a:rPr>
              <a:t>Orientation</a:t>
            </a:r>
            <a:r>
              <a:rPr sz="1200" b="1" spc="195" dirty="0">
                <a:latin typeface="Cambria"/>
                <a:cs typeface="Cambria"/>
              </a:rPr>
              <a:t>  </a:t>
            </a:r>
            <a:r>
              <a:rPr sz="1200" b="1" dirty="0">
                <a:latin typeface="Cambria"/>
                <a:cs typeface="Cambria"/>
              </a:rPr>
              <a:t>Program</a:t>
            </a:r>
            <a:r>
              <a:rPr sz="1200" b="1" spc="150" dirty="0">
                <a:latin typeface="Cambria"/>
                <a:cs typeface="Cambria"/>
              </a:rPr>
              <a:t>  </a:t>
            </a:r>
            <a:r>
              <a:rPr sz="1200" b="1" dirty="0">
                <a:latin typeface="Cambria"/>
                <a:cs typeface="Cambria"/>
              </a:rPr>
              <a:t>on"Design</a:t>
            </a:r>
            <a:r>
              <a:rPr sz="1200" b="1" spc="145" dirty="0">
                <a:latin typeface="Cambria"/>
                <a:cs typeface="Cambria"/>
              </a:rPr>
              <a:t>  </a:t>
            </a:r>
            <a:r>
              <a:rPr sz="1200" b="1" dirty="0">
                <a:latin typeface="Cambria"/>
                <a:cs typeface="Cambria"/>
              </a:rPr>
              <a:t>and</a:t>
            </a:r>
            <a:r>
              <a:rPr sz="1200" b="1" spc="145" dirty="0">
                <a:latin typeface="Cambria"/>
                <a:cs typeface="Cambria"/>
              </a:rPr>
              <a:t>  </a:t>
            </a:r>
            <a:r>
              <a:rPr sz="1200" b="1" dirty="0">
                <a:latin typeface="Cambria"/>
                <a:cs typeface="Cambria"/>
              </a:rPr>
              <a:t>Implementation</a:t>
            </a:r>
            <a:r>
              <a:rPr sz="1200" b="1" spc="145" dirty="0">
                <a:latin typeface="Cambria"/>
                <a:cs typeface="Cambria"/>
              </a:rPr>
              <a:t>  </a:t>
            </a:r>
            <a:r>
              <a:rPr sz="1200" b="1" dirty="0">
                <a:latin typeface="Cambria"/>
                <a:cs typeface="Cambria"/>
              </a:rPr>
              <a:t>of</a:t>
            </a:r>
            <a:r>
              <a:rPr sz="1200" b="1" spc="150" dirty="0">
                <a:latin typeface="Cambria"/>
                <a:cs typeface="Cambria"/>
              </a:rPr>
              <a:t>  </a:t>
            </a:r>
            <a:r>
              <a:rPr sz="1200" b="1" spc="-10" dirty="0">
                <a:latin typeface="Cambria"/>
                <a:cs typeface="Cambria"/>
              </a:rPr>
              <a:t>MOD-</a:t>
            </a:r>
            <a:r>
              <a:rPr sz="1200" b="1" dirty="0">
                <a:latin typeface="Cambria"/>
                <a:cs typeface="Cambria"/>
              </a:rPr>
              <a:t>N</a:t>
            </a:r>
            <a:r>
              <a:rPr sz="1200" b="1" spc="140" dirty="0">
                <a:latin typeface="Cambria"/>
                <a:cs typeface="Cambria"/>
              </a:rPr>
              <a:t>  </a:t>
            </a:r>
            <a:r>
              <a:rPr sz="1200" b="1" spc="-10" dirty="0">
                <a:latin typeface="Cambria"/>
                <a:cs typeface="Cambria"/>
              </a:rPr>
              <a:t>Up/Down </a:t>
            </a:r>
            <a:r>
              <a:rPr sz="1200" b="1" dirty="0">
                <a:latin typeface="Cambria"/>
                <a:cs typeface="Cambria"/>
              </a:rPr>
              <a:t>Counter</a:t>
            </a:r>
            <a:r>
              <a:rPr sz="1200" b="1" spc="110" dirty="0">
                <a:latin typeface="Cambria"/>
                <a:cs typeface="Cambria"/>
              </a:rPr>
              <a:t> </a:t>
            </a:r>
            <a:r>
              <a:rPr sz="1200" b="1" dirty="0">
                <a:latin typeface="Cambria"/>
                <a:cs typeface="Cambria"/>
              </a:rPr>
              <a:t>with</a:t>
            </a:r>
            <a:r>
              <a:rPr sz="1200" b="1" spc="114" dirty="0">
                <a:latin typeface="Cambria"/>
                <a:cs typeface="Cambria"/>
              </a:rPr>
              <a:t> </a:t>
            </a:r>
            <a:r>
              <a:rPr sz="1200" b="1" dirty="0">
                <a:latin typeface="Cambria"/>
                <a:cs typeface="Cambria"/>
              </a:rPr>
              <a:t>Negative/Positive</a:t>
            </a:r>
            <a:r>
              <a:rPr sz="1200" b="1" spc="114" dirty="0">
                <a:latin typeface="Cambria"/>
                <a:cs typeface="Cambria"/>
              </a:rPr>
              <a:t> </a:t>
            </a:r>
            <a:r>
              <a:rPr sz="1200" b="1" dirty="0">
                <a:latin typeface="Cambria"/>
                <a:cs typeface="Cambria"/>
              </a:rPr>
              <a:t>Edge</a:t>
            </a:r>
            <a:r>
              <a:rPr sz="1200" b="1" spc="110" dirty="0">
                <a:latin typeface="Cambria"/>
                <a:cs typeface="Cambria"/>
              </a:rPr>
              <a:t> </a:t>
            </a:r>
            <a:r>
              <a:rPr sz="1200" b="1" dirty="0">
                <a:latin typeface="Cambria"/>
                <a:cs typeface="Cambria"/>
              </a:rPr>
              <a:t>Trigger</a:t>
            </a:r>
            <a:r>
              <a:rPr sz="1200" b="1" spc="114" dirty="0">
                <a:latin typeface="Cambria"/>
                <a:cs typeface="Cambria"/>
              </a:rPr>
              <a:t> </a:t>
            </a:r>
            <a:r>
              <a:rPr sz="1200" b="1" dirty="0">
                <a:latin typeface="Cambria"/>
                <a:cs typeface="Cambria"/>
              </a:rPr>
              <a:t>Clock</a:t>
            </a:r>
            <a:r>
              <a:rPr sz="1200" b="1" spc="114" dirty="0">
                <a:latin typeface="Cambria"/>
                <a:cs typeface="Cambria"/>
              </a:rPr>
              <a:t> </a:t>
            </a:r>
            <a:r>
              <a:rPr sz="1200" b="1" dirty="0">
                <a:latin typeface="Cambria"/>
                <a:cs typeface="Cambria"/>
              </a:rPr>
              <a:t>using</a:t>
            </a:r>
            <a:r>
              <a:rPr sz="1200" b="1" spc="120" dirty="0">
                <a:latin typeface="Cambria"/>
                <a:cs typeface="Cambria"/>
              </a:rPr>
              <a:t> </a:t>
            </a:r>
            <a:r>
              <a:rPr sz="1200" b="1" dirty="0">
                <a:latin typeface="Cambria"/>
                <a:cs typeface="Cambria"/>
              </a:rPr>
              <a:t>Verilog</a:t>
            </a:r>
            <a:r>
              <a:rPr sz="1200" b="1" spc="120" dirty="0">
                <a:latin typeface="Cambria"/>
                <a:cs typeface="Cambria"/>
              </a:rPr>
              <a:t> </a:t>
            </a:r>
            <a:r>
              <a:rPr sz="1200" b="1" dirty="0">
                <a:latin typeface="Cambria"/>
                <a:cs typeface="Cambria"/>
              </a:rPr>
              <a:t>HDL”</a:t>
            </a:r>
            <a:r>
              <a:rPr sz="1200" b="1" spc="120" dirty="0">
                <a:latin typeface="Cambria"/>
                <a:cs typeface="Cambria"/>
              </a:rPr>
              <a:t> </a:t>
            </a:r>
            <a:r>
              <a:rPr sz="1200" b="1" dirty="0">
                <a:latin typeface="Cambria"/>
                <a:cs typeface="Cambria"/>
              </a:rPr>
              <a:t>Under</a:t>
            </a:r>
            <a:r>
              <a:rPr sz="1200" b="1" spc="200" dirty="0">
                <a:latin typeface="Cambria"/>
                <a:cs typeface="Cambria"/>
              </a:rPr>
              <a:t> </a:t>
            </a:r>
            <a:r>
              <a:rPr sz="1200" b="1" dirty="0">
                <a:latin typeface="Cambria"/>
                <a:cs typeface="Cambria"/>
              </a:rPr>
              <a:t>Total</a:t>
            </a:r>
            <a:r>
              <a:rPr sz="1200" b="1" spc="215" dirty="0">
                <a:latin typeface="Cambria"/>
                <a:cs typeface="Cambria"/>
              </a:rPr>
              <a:t> </a:t>
            </a:r>
            <a:r>
              <a:rPr sz="1200" b="1" spc="45" dirty="0">
                <a:latin typeface="Cambria"/>
                <a:cs typeface="Cambria"/>
              </a:rPr>
              <a:t>Quality </a:t>
            </a:r>
            <a:r>
              <a:rPr sz="1200" b="1" spc="60" dirty="0">
                <a:latin typeface="Cambria"/>
                <a:cs typeface="Cambria"/>
              </a:rPr>
              <a:t>Management</a:t>
            </a:r>
            <a:r>
              <a:rPr sz="1200" b="1" spc="240" dirty="0">
                <a:latin typeface="Cambria"/>
                <a:cs typeface="Cambria"/>
              </a:rPr>
              <a:t> </a:t>
            </a:r>
            <a:r>
              <a:rPr sz="1200" b="1" dirty="0">
                <a:latin typeface="Cambria"/>
                <a:cs typeface="Cambria"/>
              </a:rPr>
              <a:t>in</a:t>
            </a:r>
            <a:r>
              <a:rPr sz="1200" b="1" spc="240" dirty="0">
                <a:latin typeface="Cambria"/>
                <a:cs typeface="Cambria"/>
              </a:rPr>
              <a:t> </a:t>
            </a:r>
            <a:r>
              <a:rPr sz="1200" b="1" spc="55" dirty="0">
                <a:latin typeface="Cambria"/>
                <a:cs typeface="Cambria"/>
              </a:rPr>
              <a:t>Teaching</a:t>
            </a:r>
            <a:r>
              <a:rPr sz="1200" b="1" spc="235" dirty="0">
                <a:latin typeface="Cambria"/>
                <a:cs typeface="Cambria"/>
              </a:rPr>
              <a:t> </a:t>
            </a:r>
            <a:r>
              <a:rPr sz="1200" b="1" spc="-10" dirty="0">
                <a:latin typeface="Cambria"/>
                <a:cs typeface="Cambria"/>
              </a:rPr>
              <a:t>Learning</a:t>
            </a:r>
            <a:endParaRPr sz="12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200">
              <a:latin typeface="Cambria"/>
              <a:cs typeface="Cambria"/>
            </a:endParaRPr>
          </a:p>
          <a:p>
            <a:pPr marL="25400" algn="just">
              <a:lnSpc>
                <a:spcPct val="100000"/>
              </a:lnSpc>
            </a:pPr>
            <a:r>
              <a:rPr sz="1200" b="1" spc="75" dirty="0">
                <a:latin typeface="Cambria"/>
                <a:cs typeface="Cambria"/>
              </a:rPr>
              <a:t>VENUE</a:t>
            </a:r>
            <a:r>
              <a:rPr sz="1200" b="1" spc="-15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:</a:t>
            </a:r>
            <a:r>
              <a:rPr sz="1200" spc="220" dirty="0">
                <a:latin typeface="Cambria"/>
                <a:cs typeface="Cambria"/>
              </a:rPr>
              <a:t> </a:t>
            </a:r>
            <a:r>
              <a:rPr sz="1200" spc="75" dirty="0">
                <a:latin typeface="Cambria"/>
                <a:cs typeface="Cambria"/>
              </a:rPr>
              <a:t>ISE</a:t>
            </a:r>
            <a:r>
              <a:rPr sz="1200" spc="250" dirty="0">
                <a:latin typeface="Cambria"/>
                <a:cs typeface="Cambria"/>
              </a:rPr>
              <a:t> </a:t>
            </a:r>
            <a:r>
              <a:rPr sz="1200" spc="55" dirty="0">
                <a:latin typeface="Cambria"/>
                <a:cs typeface="Cambria"/>
              </a:rPr>
              <a:t>classrooms</a:t>
            </a:r>
            <a:r>
              <a:rPr sz="1200" spc="200" dirty="0">
                <a:latin typeface="Cambria"/>
                <a:cs typeface="Cambria"/>
              </a:rPr>
              <a:t> </a:t>
            </a:r>
            <a:r>
              <a:rPr sz="1200" spc="50" dirty="0">
                <a:latin typeface="Cambria"/>
                <a:cs typeface="Cambria"/>
              </a:rPr>
              <a:t>and</a:t>
            </a:r>
            <a:r>
              <a:rPr sz="1200" spc="245" dirty="0">
                <a:latin typeface="Cambria"/>
                <a:cs typeface="Cambria"/>
              </a:rPr>
              <a:t> </a:t>
            </a:r>
            <a:r>
              <a:rPr sz="1200" spc="75" dirty="0">
                <a:latin typeface="Cambria"/>
                <a:cs typeface="Cambria"/>
              </a:rPr>
              <a:t>ISE</a:t>
            </a:r>
            <a:r>
              <a:rPr sz="1200" spc="245" dirty="0">
                <a:latin typeface="Cambria"/>
                <a:cs typeface="Cambria"/>
              </a:rPr>
              <a:t> </a:t>
            </a:r>
            <a:r>
              <a:rPr sz="1200" spc="-25" dirty="0">
                <a:latin typeface="Cambria"/>
                <a:cs typeface="Cambria"/>
              </a:rPr>
              <a:t>lab</a:t>
            </a:r>
            <a:endParaRPr sz="1200">
              <a:latin typeface="Cambria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sz="1200" b="1" spc="55" dirty="0">
                <a:latin typeface="Cambria"/>
                <a:cs typeface="Cambria"/>
              </a:rPr>
              <a:t>Date</a:t>
            </a:r>
            <a:r>
              <a:rPr sz="1200" spc="55" dirty="0">
                <a:latin typeface="Cambria"/>
                <a:cs typeface="Cambria"/>
              </a:rPr>
              <a:t>:</a:t>
            </a:r>
            <a:r>
              <a:rPr sz="1200" spc="185" dirty="0">
                <a:latin typeface="Cambria"/>
                <a:cs typeface="Cambria"/>
              </a:rPr>
              <a:t> </a:t>
            </a:r>
            <a:r>
              <a:rPr sz="1200" spc="50" dirty="0">
                <a:latin typeface="Cambria"/>
                <a:cs typeface="Cambria"/>
              </a:rPr>
              <a:t>18/03/2024</a:t>
            </a:r>
            <a:endParaRPr sz="1200">
              <a:latin typeface="Cambria"/>
              <a:cs typeface="Cambria"/>
            </a:endParaRPr>
          </a:p>
          <a:p>
            <a:pPr marL="12700" marR="1690370" indent="12700">
              <a:lnSpc>
                <a:spcPct val="174600"/>
              </a:lnSpc>
              <a:spcBef>
                <a:spcPts val="365"/>
              </a:spcBef>
            </a:pPr>
            <a:r>
              <a:rPr sz="1200" b="1" spc="50" dirty="0">
                <a:latin typeface="Cambria"/>
                <a:cs typeface="Cambria"/>
              </a:rPr>
              <a:t>Resource</a:t>
            </a:r>
            <a:r>
              <a:rPr sz="1200" b="1" spc="330" dirty="0">
                <a:latin typeface="Cambria"/>
                <a:cs typeface="Cambria"/>
              </a:rPr>
              <a:t> </a:t>
            </a:r>
            <a:r>
              <a:rPr sz="1200" b="1" dirty="0">
                <a:latin typeface="Cambria"/>
                <a:cs typeface="Cambria"/>
              </a:rPr>
              <a:t>Person:</a:t>
            </a:r>
            <a:r>
              <a:rPr sz="1200" b="1" spc="340" dirty="0">
                <a:latin typeface="Cambria"/>
                <a:cs typeface="Cambria"/>
              </a:rPr>
              <a:t> </a:t>
            </a:r>
            <a:r>
              <a:rPr sz="1200" b="1" dirty="0">
                <a:latin typeface="Cambria"/>
                <a:cs typeface="Cambria"/>
              </a:rPr>
              <a:t>Dr.</a:t>
            </a:r>
            <a:r>
              <a:rPr sz="1200" b="1" spc="40" dirty="0">
                <a:latin typeface="Cambria"/>
                <a:cs typeface="Cambria"/>
              </a:rPr>
              <a:t> </a:t>
            </a:r>
            <a:r>
              <a:rPr sz="1200" b="1" dirty="0">
                <a:latin typeface="Cambria"/>
                <a:cs typeface="Cambria"/>
              </a:rPr>
              <a:t>Rachana</a:t>
            </a:r>
            <a:r>
              <a:rPr sz="1200" b="1" spc="30" dirty="0">
                <a:latin typeface="Cambria"/>
                <a:cs typeface="Cambria"/>
              </a:rPr>
              <a:t> </a:t>
            </a:r>
            <a:r>
              <a:rPr sz="1200" b="1" dirty="0">
                <a:latin typeface="Cambria"/>
                <a:cs typeface="Cambria"/>
              </a:rPr>
              <a:t>P</a:t>
            </a:r>
            <a:r>
              <a:rPr sz="1200" b="1" spc="250" dirty="0">
                <a:latin typeface="Cambria"/>
                <a:cs typeface="Cambria"/>
              </a:rPr>
              <a:t> </a:t>
            </a:r>
            <a:r>
              <a:rPr sz="1200" b="1" dirty="0">
                <a:latin typeface="Cambria"/>
                <a:cs typeface="Cambria"/>
              </a:rPr>
              <a:t>,</a:t>
            </a:r>
            <a:r>
              <a:rPr sz="1200" b="1" spc="390" dirty="0">
                <a:latin typeface="Cambria"/>
                <a:cs typeface="Cambria"/>
              </a:rPr>
              <a:t> </a:t>
            </a:r>
            <a:r>
              <a:rPr sz="1200" b="1" spc="55" dirty="0">
                <a:latin typeface="Cambria"/>
                <a:cs typeface="Cambria"/>
              </a:rPr>
              <a:t>Associate</a:t>
            </a:r>
            <a:r>
              <a:rPr sz="1200" b="1" spc="325" dirty="0">
                <a:latin typeface="Cambria"/>
                <a:cs typeface="Cambria"/>
              </a:rPr>
              <a:t> </a:t>
            </a:r>
            <a:r>
              <a:rPr sz="1200" b="1" dirty="0">
                <a:latin typeface="Cambria"/>
                <a:cs typeface="Cambria"/>
              </a:rPr>
              <a:t>Professor,</a:t>
            </a:r>
            <a:r>
              <a:rPr sz="1200" b="1" spc="335" dirty="0">
                <a:latin typeface="Cambria"/>
                <a:cs typeface="Cambria"/>
              </a:rPr>
              <a:t> </a:t>
            </a:r>
            <a:r>
              <a:rPr sz="1200" b="1" spc="90" dirty="0">
                <a:latin typeface="Cambria"/>
                <a:cs typeface="Cambria"/>
              </a:rPr>
              <a:t>ISE,</a:t>
            </a:r>
            <a:r>
              <a:rPr sz="1200" b="1" spc="385" dirty="0">
                <a:latin typeface="Cambria"/>
                <a:cs typeface="Cambria"/>
              </a:rPr>
              <a:t> </a:t>
            </a:r>
            <a:r>
              <a:rPr sz="1200" b="1" spc="-20" dirty="0">
                <a:latin typeface="Cambria"/>
                <a:cs typeface="Cambria"/>
              </a:rPr>
              <a:t>AIET </a:t>
            </a:r>
            <a:r>
              <a:rPr sz="1200" b="1" spc="-10" dirty="0">
                <a:latin typeface="Cambria"/>
                <a:cs typeface="Cambria"/>
              </a:rPr>
              <a:t>Introduction</a:t>
            </a:r>
            <a:endParaRPr sz="1200">
              <a:latin typeface="Cambria"/>
              <a:cs typeface="Cambria"/>
            </a:endParaRPr>
          </a:p>
          <a:p>
            <a:pPr marL="12700" marR="35560">
              <a:lnSpc>
                <a:spcPct val="114999"/>
              </a:lnSpc>
            </a:pPr>
            <a:r>
              <a:rPr sz="1200" dirty="0">
                <a:latin typeface="Cambria"/>
                <a:cs typeface="Cambria"/>
              </a:rPr>
              <a:t>This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report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presents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the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design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and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implementation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of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a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MOD-</a:t>
            </a:r>
            <a:r>
              <a:rPr sz="1200" dirty="0">
                <a:latin typeface="Cambria"/>
                <a:cs typeface="Cambria"/>
              </a:rPr>
              <a:t>N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up/down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counter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using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Verilog</a:t>
            </a:r>
            <a:r>
              <a:rPr sz="1200" spc="-20" dirty="0">
                <a:latin typeface="Cambria"/>
                <a:cs typeface="Cambria"/>
              </a:rPr>
              <a:t> HDL. </a:t>
            </a:r>
            <a:r>
              <a:rPr sz="1200" dirty="0">
                <a:latin typeface="Cambria"/>
                <a:cs typeface="Cambria"/>
              </a:rPr>
              <a:t>The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design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emphasizes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the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use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of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both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positive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and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negative</a:t>
            </a:r>
            <a:r>
              <a:rPr sz="1200" spc="-3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edge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clock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triggering</a:t>
            </a:r>
            <a:r>
              <a:rPr sz="1200" spc="-4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mechanisms. </a:t>
            </a:r>
            <a:r>
              <a:rPr sz="1200" spc="-20" dirty="0">
                <a:latin typeface="Cambria"/>
                <a:cs typeface="Cambria"/>
              </a:rPr>
              <a:t>Such </a:t>
            </a:r>
            <a:r>
              <a:rPr sz="1200" dirty="0">
                <a:latin typeface="Cambria"/>
                <a:cs typeface="Cambria"/>
              </a:rPr>
              <a:t>counters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are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essential</a:t>
            </a:r>
            <a:r>
              <a:rPr sz="1200" spc="-3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in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digital</a:t>
            </a:r>
            <a:r>
              <a:rPr sz="1200" spc="-4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systems,</a:t>
            </a:r>
            <a:r>
              <a:rPr sz="1200" spc="-4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especially</a:t>
            </a:r>
            <a:r>
              <a:rPr sz="1200" spc="-4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in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timing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and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control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applications.</a:t>
            </a:r>
            <a:endParaRPr sz="12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815"/>
              </a:spcBef>
            </a:pPr>
            <a:endParaRPr sz="1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200" b="1" spc="-10" dirty="0">
                <a:latin typeface="Cambria"/>
                <a:cs typeface="Cambria"/>
              </a:rPr>
              <a:t>Objective</a:t>
            </a:r>
            <a:endParaRPr sz="1200">
              <a:latin typeface="Cambria"/>
              <a:cs typeface="Cambria"/>
            </a:endParaRPr>
          </a:p>
          <a:p>
            <a:pPr marL="12700" marR="194945">
              <a:lnSpc>
                <a:spcPts val="1660"/>
              </a:lnSpc>
              <a:spcBef>
                <a:spcPts val="85"/>
              </a:spcBef>
            </a:pPr>
            <a:r>
              <a:rPr sz="1200" dirty="0">
                <a:latin typeface="Cambria"/>
                <a:cs typeface="Cambria"/>
              </a:rPr>
              <a:t>The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objective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is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to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create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a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flexible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and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efficient</a:t>
            </a:r>
            <a:r>
              <a:rPr sz="1200" spc="-3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MOD-</a:t>
            </a:r>
            <a:r>
              <a:rPr sz="1200" dirty="0">
                <a:latin typeface="Cambria"/>
                <a:cs typeface="Cambria"/>
              </a:rPr>
              <a:t>N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counter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that</a:t>
            </a:r>
            <a:r>
              <a:rPr sz="1200" spc="-3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can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count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upwards</a:t>
            </a:r>
            <a:r>
              <a:rPr sz="1200" spc="-25" dirty="0">
                <a:latin typeface="Cambria"/>
                <a:cs typeface="Cambria"/>
              </a:rPr>
              <a:t> or </a:t>
            </a:r>
            <a:r>
              <a:rPr sz="1200" dirty="0">
                <a:latin typeface="Cambria"/>
                <a:cs typeface="Cambria"/>
              </a:rPr>
              <a:t>downwards</a:t>
            </a:r>
            <a:r>
              <a:rPr sz="1200" spc="-4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based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on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control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input,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with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the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capability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to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respond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to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either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the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positive</a:t>
            </a:r>
            <a:r>
              <a:rPr sz="1200" spc="-3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or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negative </a:t>
            </a:r>
            <a:r>
              <a:rPr sz="1200" dirty="0">
                <a:latin typeface="Cambria"/>
                <a:cs typeface="Cambria"/>
              </a:rPr>
              <a:t>edge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of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the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clock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signal.</a:t>
            </a:r>
            <a:endParaRPr sz="12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710"/>
              </a:spcBef>
            </a:pPr>
            <a:endParaRPr sz="1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200" b="1" spc="-10" dirty="0">
                <a:latin typeface="Cambria"/>
                <a:cs typeface="Cambria"/>
              </a:rPr>
              <a:t>Theory</a:t>
            </a:r>
            <a:endParaRPr sz="1200">
              <a:latin typeface="Cambria"/>
              <a:cs typeface="Cambria"/>
            </a:endParaRPr>
          </a:p>
          <a:p>
            <a:pPr marL="12700" marR="106045">
              <a:lnSpc>
                <a:spcPct val="114999"/>
              </a:lnSpc>
            </a:pPr>
            <a:r>
              <a:rPr sz="1200" dirty="0">
                <a:latin typeface="Cambria"/>
                <a:cs typeface="Cambria"/>
              </a:rPr>
              <a:t>A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MOD-</a:t>
            </a:r>
            <a:r>
              <a:rPr sz="1200" dirty="0">
                <a:latin typeface="Cambria"/>
                <a:cs typeface="Cambria"/>
              </a:rPr>
              <a:t>N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counter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is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a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digital</a:t>
            </a:r>
            <a:r>
              <a:rPr sz="1200" spc="-3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counter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that</a:t>
            </a:r>
            <a:r>
              <a:rPr sz="1200" spc="-3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counts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from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0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to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N-1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and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then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rolls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over.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Depending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on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spc="-25" dirty="0">
                <a:latin typeface="Cambria"/>
                <a:cs typeface="Cambria"/>
              </a:rPr>
              <a:t>the </a:t>
            </a:r>
            <a:r>
              <a:rPr sz="1200" spc="-10" dirty="0">
                <a:latin typeface="Cambria"/>
                <a:cs typeface="Cambria"/>
              </a:rPr>
              <a:t>configuration,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it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can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either</a:t>
            </a:r>
            <a:r>
              <a:rPr sz="1200" spc="-10" dirty="0">
                <a:latin typeface="Cambria"/>
                <a:cs typeface="Cambria"/>
              </a:rPr>
              <a:t> increment </a:t>
            </a:r>
            <a:r>
              <a:rPr sz="1200" dirty="0">
                <a:latin typeface="Cambria"/>
                <a:cs typeface="Cambria"/>
              </a:rPr>
              <a:t>(up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counter)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or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decrement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(down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counter).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Edge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triggering </a:t>
            </a:r>
            <a:r>
              <a:rPr sz="1200" dirty="0">
                <a:latin typeface="Cambria"/>
                <a:cs typeface="Cambria"/>
              </a:rPr>
              <a:t>defines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whether</a:t>
            </a:r>
            <a:r>
              <a:rPr sz="1200" spc="-3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the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counter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responds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to</a:t>
            </a:r>
            <a:r>
              <a:rPr sz="1200" spc="-3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the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rising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(positive)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or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falling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(negative)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edge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of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the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clock signal.</a:t>
            </a:r>
            <a:endParaRPr sz="12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805"/>
              </a:spcBef>
            </a:pPr>
            <a:endParaRPr sz="1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dirty="0">
                <a:latin typeface="Cambria"/>
                <a:cs typeface="Cambria"/>
              </a:rPr>
              <a:t>Design</a:t>
            </a:r>
            <a:r>
              <a:rPr sz="1200" b="1" spc="-40" dirty="0">
                <a:latin typeface="Cambria"/>
                <a:cs typeface="Cambria"/>
              </a:rPr>
              <a:t> </a:t>
            </a:r>
            <a:r>
              <a:rPr sz="1200" b="1" spc="-10" dirty="0">
                <a:latin typeface="Cambria"/>
                <a:cs typeface="Cambria"/>
              </a:rPr>
              <a:t>Description</a:t>
            </a:r>
            <a:endParaRPr sz="1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200" dirty="0">
                <a:latin typeface="Cambria"/>
                <a:cs typeface="Cambria"/>
              </a:rPr>
              <a:t>The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Verilog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module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is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designed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spc="-25" dirty="0">
                <a:latin typeface="Cambria"/>
                <a:cs typeface="Cambria"/>
              </a:rPr>
              <a:t>to:</a:t>
            </a:r>
            <a:endParaRPr sz="1200">
              <a:latin typeface="Cambria"/>
              <a:cs typeface="Cambria"/>
            </a:endParaRPr>
          </a:p>
          <a:p>
            <a:pPr marL="95885" indent="-83185">
              <a:lnSpc>
                <a:spcPct val="100000"/>
              </a:lnSpc>
              <a:spcBef>
                <a:spcPts val="215"/>
              </a:spcBef>
              <a:buChar char="-"/>
              <a:tabLst>
                <a:tab pos="95885" algn="l"/>
              </a:tabLst>
            </a:pPr>
            <a:r>
              <a:rPr sz="1200" dirty="0">
                <a:latin typeface="Cambria"/>
                <a:cs typeface="Cambria"/>
              </a:rPr>
              <a:t>Accept</a:t>
            </a:r>
            <a:r>
              <a:rPr sz="1200" spc="-4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a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parameter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'N'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for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defining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the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modulus.</a:t>
            </a:r>
            <a:endParaRPr sz="1200">
              <a:latin typeface="Cambria"/>
              <a:cs typeface="Cambria"/>
            </a:endParaRPr>
          </a:p>
          <a:p>
            <a:pPr marL="95885" indent="-83185">
              <a:lnSpc>
                <a:spcPct val="100000"/>
              </a:lnSpc>
              <a:spcBef>
                <a:spcPts val="215"/>
              </a:spcBef>
              <a:buChar char="-"/>
              <a:tabLst>
                <a:tab pos="95885" algn="l"/>
              </a:tabLst>
            </a:pPr>
            <a:r>
              <a:rPr sz="1200" dirty="0">
                <a:latin typeface="Cambria"/>
                <a:cs typeface="Cambria"/>
              </a:rPr>
              <a:t>Use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control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signals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for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up/down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counting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and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edge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selection.</a:t>
            </a:r>
            <a:endParaRPr sz="1200">
              <a:latin typeface="Cambria"/>
              <a:cs typeface="Cambria"/>
            </a:endParaRPr>
          </a:p>
          <a:p>
            <a:pPr marL="95885" indent="-83185">
              <a:lnSpc>
                <a:spcPct val="100000"/>
              </a:lnSpc>
              <a:spcBef>
                <a:spcPts val="215"/>
              </a:spcBef>
              <a:buChar char="-"/>
              <a:tabLst>
                <a:tab pos="95885" algn="l"/>
              </a:tabLst>
            </a:pPr>
            <a:r>
              <a:rPr sz="1200" dirty="0">
                <a:latin typeface="Cambria"/>
                <a:cs typeface="Cambria"/>
              </a:rPr>
              <a:t>Use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conditional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logic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in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the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'always'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block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to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alter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behavior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based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on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input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conditions.</a:t>
            </a:r>
            <a:endParaRPr sz="12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815"/>
              </a:spcBef>
              <a:buFont typeface="Cambria"/>
              <a:buChar char="-"/>
            </a:pPr>
            <a:endParaRPr sz="1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Simulation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and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Results:</a:t>
            </a:r>
            <a:endParaRPr sz="1200">
              <a:latin typeface="Calibri"/>
              <a:cs typeface="Calibri"/>
            </a:endParaRPr>
          </a:p>
          <a:p>
            <a:pPr marL="12700" marR="793750">
              <a:lnSpc>
                <a:spcPct val="114999"/>
              </a:lnSpc>
            </a:pPr>
            <a:r>
              <a:rPr sz="1200" dirty="0">
                <a:latin typeface="Calibri"/>
                <a:cs typeface="Calibri"/>
              </a:rPr>
              <a:t>The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design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simulated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using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tools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such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ModelSim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Vivado.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results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confirmed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the </a:t>
            </a:r>
            <a:r>
              <a:rPr sz="1200" dirty="0">
                <a:latin typeface="Calibri"/>
                <a:cs typeface="Calibri"/>
              </a:rPr>
              <a:t>functionality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counter:</a:t>
            </a:r>
            <a:endParaRPr sz="1200">
              <a:latin typeface="Calibri"/>
              <a:cs typeface="Calibri"/>
            </a:endParaRPr>
          </a:p>
          <a:p>
            <a:pPr marL="93345" indent="-80645">
              <a:lnSpc>
                <a:spcPct val="100000"/>
              </a:lnSpc>
              <a:spcBef>
                <a:spcPts val="215"/>
              </a:spcBef>
              <a:buChar char="-"/>
              <a:tabLst>
                <a:tab pos="93345" algn="l"/>
              </a:tabLst>
            </a:pPr>
            <a:r>
              <a:rPr sz="1200" dirty="0">
                <a:latin typeface="Calibri"/>
                <a:cs typeface="Calibri"/>
              </a:rPr>
              <a:t>Up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down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counting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behavior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was </a:t>
            </a:r>
            <a:r>
              <a:rPr sz="1200" spc="-10" dirty="0">
                <a:latin typeface="Calibri"/>
                <a:cs typeface="Calibri"/>
              </a:rPr>
              <a:t>correct.</a:t>
            </a:r>
            <a:endParaRPr sz="1200">
              <a:latin typeface="Calibri"/>
              <a:cs typeface="Calibri"/>
            </a:endParaRPr>
          </a:p>
          <a:p>
            <a:pPr marL="93345" indent="-80645">
              <a:lnSpc>
                <a:spcPct val="100000"/>
              </a:lnSpc>
              <a:spcBef>
                <a:spcPts val="215"/>
              </a:spcBef>
              <a:buChar char="-"/>
              <a:tabLst>
                <a:tab pos="93345" algn="l"/>
              </a:tabLst>
            </a:pPr>
            <a:r>
              <a:rPr sz="1200" dirty="0">
                <a:latin typeface="Calibri"/>
                <a:cs typeface="Calibri"/>
              </a:rPr>
              <a:t>Clock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edge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sensitivity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verified.</a:t>
            </a:r>
            <a:endParaRPr sz="1200">
              <a:latin typeface="Calibri"/>
              <a:cs typeface="Calibri"/>
            </a:endParaRPr>
          </a:p>
          <a:p>
            <a:pPr marL="93345" indent="-80645">
              <a:lnSpc>
                <a:spcPct val="100000"/>
              </a:lnSpc>
              <a:spcBef>
                <a:spcPts val="219"/>
              </a:spcBef>
              <a:buChar char="-"/>
              <a:tabLst>
                <a:tab pos="93345" algn="l"/>
              </a:tabLst>
            </a:pPr>
            <a:r>
              <a:rPr sz="1200" dirty="0">
                <a:latin typeface="Calibri"/>
                <a:cs typeface="Calibri"/>
              </a:rPr>
              <a:t>Reset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functionality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properly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initialized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count.</a:t>
            </a:r>
            <a:endParaRPr sz="1200">
              <a:latin typeface="Calibri"/>
              <a:cs typeface="Calibri"/>
            </a:endParaRPr>
          </a:p>
          <a:p>
            <a:pPr marL="12700" marR="145415" algn="just">
              <a:lnSpc>
                <a:spcPct val="114999"/>
              </a:lnSpc>
              <a:spcBef>
                <a:spcPts val="994"/>
              </a:spcBef>
            </a:pPr>
            <a:r>
              <a:rPr sz="1200" b="1" dirty="0">
                <a:latin typeface="Calibri"/>
                <a:cs typeface="Calibri"/>
              </a:rPr>
              <a:t>Conclusion: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implemented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MOD-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up/down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counter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demonstrates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reliable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performance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with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flexible </a:t>
            </a:r>
            <a:r>
              <a:rPr sz="1200" dirty="0">
                <a:latin typeface="Calibri"/>
                <a:cs typeface="Calibri"/>
              </a:rPr>
              <a:t>control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options.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Using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Verilog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HDL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enabled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modular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testable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design,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suitable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for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variety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digital </a:t>
            </a:r>
            <a:r>
              <a:rPr sz="1200" dirty="0">
                <a:latin typeface="Calibri"/>
                <a:cs typeface="Calibri"/>
              </a:rPr>
              <a:t>system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applications.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430" y="1610486"/>
            <a:ext cx="7537450" cy="14604"/>
          </a:xfrm>
          <a:custGeom>
            <a:avLst/>
            <a:gdLst/>
            <a:ahLst/>
            <a:cxnLst/>
            <a:rect l="l" t="t" r="r" b="b"/>
            <a:pathLst>
              <a:path w="7537450" h="14605">
                <a:moveTo>
                  <a:pt x="0" y="0"/>
                </a:moveTo>
                <a:lnTo>
                  <a:pt x="7537323" y="14092"/>
                </a:lnTo>
              </a:path>
            </a:pathLst>
          </a:custGeom>
          <a:ln w="28573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348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1</cp:revision>
  <dcterms:created xsi:type="dcterms:W3CDTF">2025-04-24T16:51:59Z</dcterms:created>
  <dcterms:modified xsi:type="dcterms:W3CDTF">2025-05-05T13:06:47Z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2025-04-24T00:00:00Z</vt:filetime>
  </property>
  <property fmtid="{D5CDD505-2E9C-101B-9397-08002B2CF9AE}" pid="5" name="Producer">
    <vt:lpwstr>Microsoft® PowerPoint® 2016</vt:lpwstr>
  </property>
</Properties>
</file>